
<file path=[Content_Types].xml><?xml version="1.0" encoding="utf-8"?>
<Types xmlns="http://schemas.openxmlformats.org/package/2006/content-types">
  <Override PartName="/ppt/slideLayouts/slideLayout8.xml" ContentType="application/vnd.openxmlformats-officedocument.presentationml.slideLayout+xml"/>
  <Override PartName="/ppt/slides/slide68.xml" ContentType="application/vnd.openxmlformats-officedocument.presentationml.slide+xml"/>
  <Override PartName="/ppt/slides/slide22.xml" ContentType="application/vnd.openxmlformats-officedocument.presentationml.slide+xml"/>
  <Override PartName="/ppt/slides/slide28.xml" ContentType="application/vnd.openxmlformats-officedocument.presentationml.slide+xml"/>
  <Override PartName="/ppt/slides/slide66.xml" ContentType="application/vnd.openxmlformats-officedocument.presentationml.slide+xml"/>
  <Override PartName="/docProps/app.xml" ContentType="application/vnd.openxmlformats-officedocument.extended-properties+xml"/>
  <Override PartName="/ppt/slides/slide30.xml" ContentType="application/vnd.openxmlformats-officedocument.presentationml.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s/slide23.xml" ContentType="application/vnd.openxmlformats-officedocument.presentationml.slide+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slides/slide62.xml" ContentType="application/vnd.openxmlformats-officedocument.presentationml.slide+xml"/>
  <Override PartName="/ppt/slides/slide65.xml" ContentType="application/vnd.openxmlformats-officedocument.presentationml.slide+xml"/>
  <Override PartName="/ppt/viewProps.xml" ContentType="application/vnd.openxmlformats-officedocument.presentationml.viewProps+xml"/>
  <Override PartName="/ppt/tableStyles.xml" ContentType="application/vnd.openxmlformats-officedocument.presentationml.tableStyles+xml"/>
  <Override PartName="/ppt/slides/slide13.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s/slide61.xml" ContentType="application/vnd.openxmlformats-officedocument.presentationml.slide+xml"/>
  <Override PartName="/ppt/slides/slide43.xml" ContentType="application/vnd.openxmlformats-officedocument.presentationml.slide+xml"/>
  <Override PartName="/ppt/slideLayouts/slideLayout6.xml" ContentType="application/vnd.openxmlformats-officedocument.presentationml.slideLayout+xml"/>
  <Override PartName="/ppt/slides/slide37.xml" ContentType="application/vnd.openxmlformats-officedocument.presentationml.slide+xml"/>
  <Override PartName="/ppt/slides/slide10.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Default Extension="png" ContentType="image/png"/>
  <Override PartName="/ppt/slides/slide27.xml" ContentType="application/vnd.openxmlformats-officedocument.presentationml.slide+xml"/>
  <Override PartName="/docProps/core.xml" ContentType="application/vnd.openxmlformats-package.core-properties+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slides/slide53.xml" ContentType="application/vnd.openxmlformats-officedocument.presentationml.slide+xml"/>
  <Override PartName="/ppt/slides/slide76.xml" ContentType="application/vnd.openxmlformats-officedocument.presentationml.slide+xml"/>
  <Override PartName="/ppt/slides/slide55.xml" ContentType="application/vnd.openxmlformats-officedocument.presentationml.slide+xml"/>
  <Override PartName="/ppt/slides/slide67.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slides/slide2.xml" ContentType="application/vnd.openxmlformats-officedocument.presentationml.slide+xml"/>
  <Override PartName="/ppt/slides/slide69.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45.xml" ContentType="application/vnd.openxmlformats-officedocument.presentationml.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slides/slide25.xml" ContentType="application/vnd.openxmlformats-officedocument.presentationml.slide+xml"/>
  <Override PartName="/ppt/slides/slide63.xml" ContentType="application/vnd.openxmlformats-officedocument.presentationml.slide+xml"/>
  <Override PartName="/ppt/slides/slide14.xml" ContentType="application/vnd.openxmlformats-officedocument.presentationml.slide+xml"/>
  <Override PartName="/ppt/slides/slide40.xml" ContentType="application/vnd.openxmlformats-officedocument.presentationml.slide+xml"/>
  <Override PartName="/ppt/slides/slide34.xml" ContentType="application/vnd.openxmlformats-officedocument.presentationml.slide+xml"/>
  <Override PartName="/ppt/slides/slide44.xml" ContentType="application/vnd.openxmlformats-officedocument.presentationml.slide+xml"/>
  <Override PartName="/ppt/slides/slide49.xml" ContentType="application/vnd.openxmlformats-officedocument.presentationml.slide+xml"/>
  <Override PartName="/ppt/slideLayouts/slideLayout1.xml" ContentType="application/vnd.openxmlformats-officedocument.presentationml.slideLayout+xml"/>
  <Override PartName="/ppt/slides/slide70.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7.xml" ContentType="application/vnd.openxmlformats-officedocument.presentationml.slideLayout+xml"/>
  <Override PartName="/ppt/slides/slide59.xml" ContentType="application/vnd.openxmlformats-officedocument.presentationml.slide+xml"/>
  <Default Extension="jpeg" ContentType="image/jpeg"/>
  <Override PartName="/ppt/slides/slide6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slides/slide72.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15.xml" ContentType="application/vnd.openxmlformats-officedocument.presentationml.slide+xml"/>
  <Default Extension="rels" ContentType="application/vnd.openxmlformats-package.relationships+xml"/>
  <Override PartName="/ppt/slides/slide9.xml" ContentType="application/vnd.openxmlformats-officedocument.presentationml.slide+xml"/>
  <Override PartName="/ppt/slides/slide60.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73.xml" ContentType="application/vnd.openxmlformats-officedocument.presentationml.slide+xml"/>
  <Override PartName="/ppt/slides/slide32.xml" ContentType="application/vnd.openxmlformats-officedocument.presentationml.slide+xml"/>
  <Override PartName="/ppt/slides/slide71.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57" r:id="rId3"/>
    <p:sldId id="258" r:id="rId4"/>
    <p:sldId id="259" r:id="rId5"/>
    <p:sldId id="262" r:id="rId6"/>
    <p:sldId id="263" r:id="rId7"/>
    <p:sldId id="261"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321" r:id="rId32"/>
    <p:sldId id="322" r:id="rId33"/>
    <p:sldId id="323" r:id="rId34"/>
    <p:sldId id="324" r:id="rId35"/>
    <p:sldId id="325" r:id="rId36"/>
    <p:sldId id="326" r:id="rId37"/>
    <p:sldId id="327" r:id="rId38"/>
    <p:sldId id="328" r:id="rId39"/>
    <p:sldId id="329" r:id="rId40"/>
    <p:sldId id="330" r:id="rId41"/>
    <p:sldId id="331" r:id="rId42"/>
    <p:sldId id="332" r:id="rId43"/>
    <p:sldId id="287" r:id="rId44"/>
    <p:sldId id="288" r:id="rId45"/>
    <p:sldId id="300" r:id="rId46"/>
    <p:sldId id="301" r:id="rId47"/>
    <p:sldId id="302" r:id="rId48"/>
    <p:sldId id="303" r:id="rId49"/>
    <p:sldId id="289" r:id="rId50"/>
    <p:sldId id="290" r:id="rId51"/>
    <p:sldId id="291" r:id="rId52"/>
    <p:sldId id="292" r:id="rId53"/>
    <p:sldId id="293" r:id="rId54"/>
    <p:sldId id="294" r:id="rId55"/>
    <p:sldId id="295" r:id="rId56"/>
    <p:sldId id="296" r:id="rId57"/>
    <p:sldId id="297" r:id="rId58"/>
    <p:sldId id="298" r:id="rId59"/>
    <p:sldId id="299" r:id="rId60"/>
    <p:sldId id="304" r:id="rId61"/>
    <p:sldId id="305" r:id="rId62"/>
    <p:sldId id="308" r:id="rId63"/>
    <p:sldId id="307" r:id="rId64"/>
    <p:sldId id="309" r:id="rId65"/>
    <p:sldId id="310" r:id="rId66"/>
    <p:sldId id="311" r:id="rId67"/>
    <p:sldId id="312" r:id="rId68"/>
    <p:sldId id="313" r:id="rId69"/>
    <p:sldId id="314" r:id="rId70"/>
    <p:sldId id="315" r:id="rId71"/>
    <p:sldId id="316" r:id="rId72"/>
    <p:sldId id="317" r:id="rId73"/>
    <p:sldId id="318" r:id="rId74"/>
    <p:sldId id="319" r:id="rId75"/>
    <p:sldId id="320" r:id="rId76"/>
    <p:sldId id="333" r:id="rId7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8" d="100"/>
          <a:sy n="98" d="100"/>
        </p:scale>
        <p:origin x="-640"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64" Type="http://schemas.openxmlformats.org/officeDocument/2006/relationships/slide" Target="slides/slide63.xml"/><Relationship Id="rId60" Type="http://schemas.openxmlformats.org/officeDocument/2006/relationships/slide" Target="slides/slide59.xml"/><Relationship Id="rId39" Type="http://schemas.openxmlformats.org/officeDocument/2006/relationships/slide" Target="slides/slide38.xml"/><Relationship Id="rId70" Type="http://schemas.openxmlformats.org/officeDocument/2006/relationships/slide" Target="slides/slide69.xml"/><Relationship Id="rId7" Type="http://schemas.openxmlformats.org/officeDocument/2006/relationships/slide" Target="slides/slide6.xml"/><Relationship Id="rId43" Type="http://schemas.openxmlformats.org/officeDocument/2006/relationships/slide" Target="slides/slide42.xml"/><Relationship Id="rId74" Type="http://schemas.openxmlformats.org/officeDocument/2006/relationships/slide" Target="slides/slide73.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77" Type="http://schemas.openxmlformats.org/officeDocument/2006/relationships/slide" Target="slides/slide76.xml"/><Relationship Id="rId63" Type="http://schemas.openxmlformats.org/officeDocument/2006/relationships/slide" Target="slides/slide62.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71" Type="http://schemas.openxmlformats.org/officeDocument/2006/relationships/slide" Target="slides/slide70.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73" Type="http://schemas.openxmlformats.org/officeDocument/2006/relationships/slide" Target="slides/slide72.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82" Type="http://schemas.openxmlformats.org/officeDocument/2006/relationships/tableStyles" Target="tableStyles.xml"/><Relationship Id="rId69" Type="http://schemas.openxmlformats.org/officeDocument/2006/relationships/slide" Target="slides/slide68.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slide" Target="slides/slide58.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slide" Target="slides/slide61.xml"/><Relationship Id="rId66" Type="http://schemas.openxmlformats.org/officeDocument/2006/relationships/slide" Target="slides/slide65.xml"/><Relationship Id="rId36" Type="http://schemas.openxmlformats.org/officeDocument/2006/relationships/slide" Target="slides/slide35.xml"/><Relationship Id="rId72" Type="http://schemas.openxmlformats.org/officeDocument/2006/relationships/slide" Target="slides/slide71.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75" Type="http://schemas.openxmlformats.org/officeDocument/2006/relationships/slide" Target="slides/slide74.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65" Type="http://schemas.openxmlformats.org/officeDocument/2006/relationships/slide" Target="slides/slide64.xml"/><Relationship Id="rId67" Type="http://schemas.openxmlformats.org/officeDocument/2006/relationships/slide" Target="slides/slide66.xml"/><Relationship Id="rId54" Type="http://schemas.openxmlformats.org/officeDocument/2006/relationships/slide" Target="slides/slide53.xml"/><Relationship Id="rId12" Type="http://schemas.openxmlformats.org/officeDocument/2006/relationships/slide" Target="slides/slide11.xml"/><Relationship Id="rId76" Type="http://schemas.openxmlformats.org/officeDocument/2006/relationships/slide" Target="slides/slide75.xml"/><Relationship Id="rId79" Type="http://schemas.openxmlformats.org/officeDocument/2006/relationships/presProps" Target="presProps.xml"/><Relationship Id="rId80" Type="http://schemas.openxmlformats.org/officeDocument/2006/relationships/viewProps" Target="viewProps.xml"/><Relationship Id="rId81" Type="http://schemas.openxmlformats.org/officeDocument/2006/relationships/theme" Target="theme/theme1.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slide" Target="slides/slide60.xml"/><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68" Type="http://schemas.openxmlformats.org/officeDocument/2006/relationships/slide" Target="slides/slide67.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78" Type="http://schemas.openxmlformats.org/officeDocument/2006/relationships/printerSettings" Target="printerSettings/printerSettings1.bin"/><Relationship Id="rId22" Type="http://schemas.openxmlformats.org/officeDocument/2006/relationships/slide" Target="slides/slide21.xml"/><Relationship Id="rId21" Type="http://schemas.openxmlformats.org/officeDocument/2006/relationships/slide" Target="slides/slide2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785C3F-EBEF-7340-9E3F-C2AC5FB1652F}" type="datetimeFigureOut">
              <a:rPr lang="en-US" smtClean="0"/>
              <a:pPr/>
              <a:t>11/23/11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E7A5F8-ABF7-2341-BE48-3DEC1CE3E1B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785C3F-EBEF-7340-9E3F-C2AC5FB1652F}" type="datetimeFigureOut">
              <a:rPr lang="en-US" smtClean="0"/>
              <a:pPr/>
              <a:t>11/23/11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E7A5F8-ABF7-2341-BE48-3DEC1CE3E1B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785C3F-EBEF-7340-9E3F-C2AC5FB1652F}" type="datetimeFigureOut">
              <a:rPr lang="en-US" smtClean="0"/>
              <a:pPr/>
              <a:t>11/23/11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E7A5F8-ABF7-2341-BE48-3DEC1CE3E1B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785C3F-EBEF-7340-9E3F-C2AC5FB1652F}" type="datetimeFigureOut">
              <a:rPr lang="en-US" smtClean="0"/>
              <a:pPr/>
              <a:t>11/23/11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E7A5F8-ABF7-2341-BE48-3DEC1CE3E1B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785C3F-EBEF-7340-9E3F-C2AC5FB1652F}" type="datetimeFigureOut">
              <a:rPr lang="en-US" smtClean="0"/>
              <a:pPr/>
              <a:t>11/23/11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E7A5F8-ABF7-2341-BE48-3DEC1CE3E1B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785C3F-EBEF-7340-9E3F-C2AC5FB1652F}" type="datetimeFigureOut">
              <a:rPr lang="en-US" smtClean="0"/>
              <a:pPr/>
              <a:t>11/23/11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E7A5F8-ABF7-2341-BE48-3DEC1CE3E1B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785C3F-EBEF-7340-9E3F-C2AC5FB1652F}" type="datetimeFigureOut">
              <a:rPr lang="en-US" smtClean="0"/>
              <a:pPr/>
              <a:t>11/23/11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E7A5F8-ABF7-2341-BE48-3DEC1CE3E1B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785C3F-EBEF-7340-9E3F-C2AC5FB1652F}" type="datetimeFigureOut">
              <a:rPr lang="en-US" smtClean="0"/>
              <a:pPr/>
              <a:t>11/23/11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E7A5F8-ABF7-2341-BE48-3DEC1CE3E1B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785C3F-EBEF-7340-9E3F-C2AC5FB1652F}" type="datetimeFigureOut">
              <a:rPr lang="en-US" smtClean="0"/>
              <a:pPr/>
              <a:t>11/23/11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E7A5F8-ABF7-2341-BE48-3DEC1CE3E1B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785C3F-EBEF-7340-9E3F-C2AC5FB1652F}" type="datetimeFigureOut">
              <a:rPr lang="en-US" smtClean="0"/>
              <a:pPr/>
              <a:t>11/23/11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E7A5F8-ABF7-2341-BE48-3DEC1CE3E1B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785C3F-EBEF-7340-9E3F-C2AC5FB1652F}" type="datetimeFigureOut">
              <a:rPr lang="en-US" smtClean="0"/>
              <a:pPr/>
              <a:t>11/23/11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E7A5F8-ABF7-2341-BE48-3DEC1CE3E1B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785C3F-EBEF-7340-9E3F-C2AC5FB1652F}" type="datetimeFigureOut">
              <a:rPr lang="en-US" smtClean="0"/>
              <a:pPr/>
              <a:t>11/23/11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E7A5F8-ABF7-2341-BE48-3DEC1CE3E1B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3"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1.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hyperlink" Target="http://www.google.com/imgres?q=car&amp;um=1&amp;hl=en&amp;client=firefox-a&amp;sa=N&amp;rls=org.mozilla:en-US:official&amp;biw=1280&amp;bih=687&amp;tbm=isch&amp;tbnid=AH-79x91ob8EQM:&amp;imgrefurl=http://auto.howstuffworks.com/smart-car.htm&amp;docid=9w5d2TuB_C1seM&amp;w=400&amp;h=297&amp;ei=FhKCTvT4Huq2sQLFyPWdDw&amp;zoom=1&amp;iact=hc&amp;vpx=988&amp;vpy=197&amp;dur=649&amp;hovh=164&amp;hovw=223&amp;tx=113&amp;ty=81&amp;page=1&amp;tbnh=141&amp;tbnw=193&amp;start=0&amp;ndsp=15&amp;ved=1t:429,r:4,s:0" TargetMode="External"/><Relationship Id="rId3" Type="http://schemas.openxmlformats.org/officeDocument/2006/relationships/image" Target="../media/image20.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hyperlink" Target="http://www.google.com/imgres?q=bike&amp;um=1&amp;hl=en&amp;client=firefox-a&amp;rls=org.mozilla:en-US:official&amp;biw=1280&amp;bih=687&amp;tbm=isch&amp;tbnid=QWqaUcb9Ymp-rM:&amp;imgrefurl=http://myweb.loras.edu/kw452071/things/bike.html&amp;docid=_nBbJLcK6U_6EM&amp;w=1207&amp;h=753&amp;ei=EByLTtnVNqyEsgL_oZykBA&amp;zoom=1&amp;iact=hc&amp;vpx=435&amp;vpy=313&amp;dur=154&amp;hovh=177&amp;hovw=284&amp;tx=150&amp;ty=92&amp;page=1&amp;tbnh=146&amp;tbnw=234&amp;start=0&amp;ndsp=8&amp;ved=1t:429,r:1,s:0" TargetMode="External"/><Relationship Id="rId3" Type="http://schemas.openxmlformats.org/officeDocument/2006/relationships/image" Target="../media/image2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919057" y="907057"/>
            <a:ext cx="7772400" cy="1470025"/>
          </a:xfrm>
        </p:spPr>
        <p:txBody>
          <a:bodyPr/>
          <a:lstStyle/>
          <a:p>
            <a:r>
              <a:rPr lang="en-US" dirty="0" err="1" smtClean="0"/>
              <a:t>Presentaciones</a:t>
            </a:r>
            <a:endParaRPr lang="en-US" dirty="0"/>
          </a:p>
        </p:txBody>
      </p:sp>
      <p:sp>
        <p:nvSpPr>
          <p:cNvPr id="3" name="Subtitle 2"/>
          <p:cNvSpPr>
            <a:spLocks noGrp="1"/>
          </p:cNvSpPr>
          <p:nvPr>
            <p:ph type="subTitle" idx="1"/>
          </p:nvPr>
        </p:nvSpPr>
        <p:spPr>
          <a:xfrm>
            <a:off x="414679" y="2377081"/>
            <a:ext cx="8436130" cy="3622454"/>
          </a:xfrm>
        </p:spPr>
        <p:txBody>
          <a:bodyPr>
            <a:normAutofit/>
          </a:bodyPr>
          <a:lstStyle/>
          <a:p>
            <a:r>
              <a:rPr lang="en-US" sz="2400" dirty="0" smtClean="0">
                <a:solidFill>
                  <a:schemeClr val="tx1"/>
                </a:solidFill>
              </a:rPr>
              <a:t>Te (one person, </a:t>
            </a:r>
            <a:r>
              <a:rPr lang="en-US" sz="2400" dirty="0" err="1" smtClean="0">
                <a:solidFill>
                  <a:schemeClr val="tx1"/>
                </a:solidFill>
              </a:rPr>
              <a:t>informal)</a:t>
            </a:r>
            <a:r>
              <a:rPr lang="en-US" sz="2400" dirty="0" err="1" smtClean="0">
                <a:solidFill>
                  <a:schemeClr val="tx1"/>
                </a:solidFill>
                <a:latin typeface="Wingdings"/>
                <a:ea typeface="Wingdings"/>
                <a:cs typeface="Wingdings"/>
              </a:rPr>
              <a:t></a:t>
            </a:r>
            <a:r>
              <a:rPr lang="en-US" sz="2400" dirty="0" smtClean="0">
                <a:solidFill>
                  <a:schemeClr val="tx1"/>
                </a:solidFill>
              </a:rPr>
              <a:t> Isabel, </a:t>
            </a:r>
            <a:r>
              <a:rPr lang="en-US" sz="2400" b="1" dirty="0" err="1" smtClean="0">
                <a:solidFill>
                  <a:schemeClr val="tx1"/>
                </a:solidFill>
              </a:rPr>
              <a:t>te</a:t>
            </a:r>
            <a:r>
              <a:rPr lang="en-US" sz="2400" b="1" dirty="0" smtClean="0">
                <a:solidFill>
                  <a:schemeClr val="tx1"/>
                </a:solidFill>
              </a:rPr>
              <a:t> </a:t>
            </a:r>
            <a:r>
              <a:rPr lang="en-US" sz="2400" dirty="0" err="1" smtClean="0">
                <a:solidFill>
                  <a:schemeClr val="tx1"/>
                </a:solidFill>
              </a:rPr>
              <a:t>presento</a:t>
            </a:r>
            <a:r>
              <a:rPr lang="en-US" sz="2400" dirty="0" smtClean="0">
                <a:solidFill>
                  <a:schemeClr val="tx1"/>
                </a:solidFill>
              </a:rPr>
              <a:t> a Ana</a:t>
            </a:r>
          </a:p>
          <a:p>
            <a:r>
              <a:rPr lang="en-US" sz="2400" dirty="0" smtClean="0">
                <a:solidFill>
                  <a:schemeClr val="tx1"/>
                </a:solidFill>
              </a:rPr>
              <a:t>Le (one person </a:t>
            </a:r>
            <a:r>
              <a:rPr lang="en-US" sz="2400" dirty="0" err="1" smtClean="0">
                <a:solidFill>
                  <a:schemeClr val="tx1"/>
                </a:solidFill>
              </a:rPr>
              <a:t>formal)</a:t>
            </a:r>
            <a:r>
              <a:rPr lang="en-US" sz="2400" dirty="0" err="1" smtClean="0">
                <a:solidFill>
                  <a:schemeClr val="tx1"/>
                </a:solidFill>
                <a:latin typeface="Wingdings"/>
                <a:ea typeface="Wingdings"/>
                <a:cs typeface="Wingdings"/>
              </a:rPr>
              <a:t></a:t>
            </a:r>
            <a:r>
              <a:rPr lang="en-US" sz="2400" dirty="0" err="1" smtClean="0">
                <a:solidFill>
                  <a:schemeClr val="tx1"/>
                </a:solidFill>
              </a:rPr>
              <a:t>Srta</a:t>
            </a:r>
            <a:r>
              <a:rPr lang="en-US" sz="2400" dirty="0" smtClean="0">
                <a:solidFill>
                  <a:schemeClr val="tx1"/>
                </a:solidFill>
              </a:rPr>
              <a:t>. </a:t>
            </a:r>
            <a:r>
              <a:rPr lang="en-US" sz="2400" dirty="0" err="1" smtClean="0">
                <a:solidFill>
                  <a:schemeClr val="tx1"/>
                </a:solidFill>
              </a:rPr>
              <a:t>Petrucci</a:t>
            </a:r>
            <a:r>
              <a:rPr lang="en-US" sz="2400" dirty="0" smtClean="0">
                <a:solidFill>
                  <a:schemeClr val="tx1"/>
                </a:solidFill>
              </a:rPr>
              <a:t>, </a:t>
            </a:r>
            <a:r>
              <a:rPr lang="en-US" sz="2400" b="1" dirty="0" smtClean="0">
                <a:solidFill>
                  <a:schemeClr val="tx1"/>
                </a:solidFill>
              </a:rPr>
              <a:t>le</a:t>
            </a:r>
            <a:r>
              <a:rPr lang="en-US" sz="2400" dirty="0" smtClean="0">
                <a:solidFill>
                  <a:schemeClr val="tx1"/>
                </a:solidFill>
              </a:rPr>
              <a:t> </a:t>
            </a:r>
            <a:r>
              <a:rPr lang="en-US" sz="2400" dirty="0" err="1" smtClean="0">
                <a:solidFill>
                  <a:schemeClr val="tx1"/>
                </a:solidFill>
              </a:rPr>
              <a:t>presento</a:t>
            </a:r>
            <a:r>
              <a:rPr lang="en-US" sz="2400" dirty="0" smtClean="0">
                <a:solidFill>
                  <a:schemeClr val="tx1"/>
                </a:solidFill>
              </a:rPr>
              <a:t> a </a:t>
            </a:r>
            <a:r>
              <a:rPr lang="en-US" sz="2400" dirty="0" err="1" smtClean="0">
                <a:solidFill>
                  <a:schemeClr val="tx1"/>
                </a:solidFill>
              </a:rPr>
              <a:t>Rafa</a:t>
            </a:r>
            <a:endParaRPr lang="en-US" sz="2400" dirty="0">
              <a:solidFill>
                <a:schemeClr val="tx1"/>
              </a:solidFill>
            </a:endParaRPr>
          </a:p>
          <a:p>
            <a:r>
              <a:rPr lang="en-US" sz="2400" dirty="0" smtClean="0">
                <a:solidFill>
                  <a:schemeClr val="tx1"/>
                </a:solidFill>
              </a:rPr>
              <a:t>Les (two+ people, formal or </a:t>
            </a:r>
            <a:r>
              <a:rPr lang="en-US" sz="2400" dirty="0" err="1" smtClean="0">
                <a:solidFill>
                  <a:schemeClr val="tx1"/>
                </a:solidFill>
              </a:rPr>
              <a:t>informal)</a:t>
            </a:r>
            <a:r>
              <a:rPr lang="en-US" sz="2400" dirty="0" err="1" smtClean="0">
                <a:solidFill>
                  <a:schemeClr val="tx1"/>
                </a:solidFill>
                <a:latin typeface="Wingdings"/>
                <a:ea typeface="Wingdings"/>
                <a:cs typeface="Wingdings"/>
              </a:rPr>
              <a:t></a:t>
            </a:r>
            <a:r>
              <a:rPr lang="en-US" sz="2400" dirty="0" err="1" smtClean="0">
                <a:solidFill>
                  <a:schemeClr val="tx1"/>
                </a:solidFill>
              </a:rPr>
              <a:t>Zita</a:t>
            </a:r>
            <a:r>
              <a:rPr lang="en-US" sz="2400" dirty="0" smtClean="0">
                <a:solidFill>
                  <a:schemeClr val="tx1"/>
                </a:solidFill>
              </a:rPr>
              <a:t> </a:t>
            </a:r>
            <a:r>
              <a:rPr lang="en-US" sz="2400" dirty="0" err="1" smtClean="0">
                <a:solidFill>
                  <a:schemeClr val="tx1"/>
                </a:solidFill>
              </a:rPr>
              <a:t>y</a:t>
            </a:r>
            <a:r>
              <a:rPr lang="en-US" sz="2400" dirty="0" smtClean="0">
                <a:solidFill>
                  <a:schemeClr val="tx1"/>
                </a:solidFill>
              </a:rPr>
              <a:t> Adolfo, </a:t>
            </a:r>
            <a:r>
              <a:rPr lang="en-US" sz="2400" b="1" dirty="0" smtClean="0">
                <a:solidFill>
                  <a:schemeClr val="tx1"/>
                </a:solidFill>
              </a:rPr>
              <a:t>les</a:t>
            </a:r>
            <a:r>
              <a:rPr lang="en-US" sz="2400" dirty="0" smtClean="0">
                <a:solidFill>
                  <a:schemeClr val="tx1"/>
                </a:solidFill>
              </a:rPr>
              <a:t> </a:t>
            </a:r>
            <a:r>
              <a:rPr lang="en-US" sz="2400" dirty="0" err="1" smtClean="0">
                <a:solidFill>
                  <a:schemeClr val="tx1"/>
                </a:solidFill>
              </a:rPr>
              <a:t>presento</a:t>
            </a:r>
            <a:r>
              <a:rPr lang="en-US" sz="2400" dirty="0">
                <a:solidFill>
                  <a:schemeClr val="tx1"/>
                </a:solidFill>
              </a:rPr>
              <a:t> </a:t>
            </a:r>
            <a:r>
              <a:rPr lang="en-US" sz="2400" dirty="0" smtClean="0">
                <a:solidFill>
                  <a:schemeClr val="tx1"/>
                </a:solidFill>
              </a:rPr>
              <a:t>a Selena</a:t>
            </a:r>
          </a:p>
          <a:p>
            <a:endParaRPr lang="en-US" sz="2400" dirty="0" smtClean="0">
              <a:solidFill>
                <a:schemeClr val="tx1"/>
              </a:solidFill>
            </a:endParaRPr>
          </a:p>
          <a:p>
            <a:endParaRPr lang="en-US" sz="2400" dirty="0" smtClean="0">
              <a:solidFill>
                <a:schemeClr val="tx1"/>
              </a:solidFill>
            </a:endParaRPr>
          </a:p>
          <a:p>
            <a:r>
              <a:rPr lang="en-US" sz="2400" b="1" dirty="0" smtClean="0">
                <a:solidFill>
                  <a:schemeClr val="tx1"/>
                </a:solidFill>
              </a:rPr>
              <a:t>La Forma: Te/Le/Les + </a:t>
            </a:r>
            <a:r>
              <a:rPr lang="en-US" sz="2400" b="1" dirty="0" err="1" smtClean="0">
                <a:solidFill>
                  <a:schemeClr val="tx1"/>
                </a:solidFill>
              </a:rPr>
              <a:t>presento</a:t>
            </a:r>
            <a:r>
              <a:rPr lang="en-US" sz="2400" b="1" dirty="0" smtClean="0">
                <a:solidFill>
                  <a:schemeClr val="tx1"/>
                </a:solidFill>
              </a:rPr>
              <a:t> + a + the person being presented</a:t>
            </a:r>
          </a:p>
          <a:p>
            <a:endParaRPr lang="en-US"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323912"/>
          </a:xfrm>
        </p:spPr>
        <p:txBody>
          <a:bodyPr>
            <a:noAutofit/>
          </a:bodyPr>
          <a:lstStyle/>
          <a:p>
            <a:r>
              <a:rPr lang="en-US" sz="3600" dirty="0" smtClean="0"/>
              <a:t/>
            </a:r>
            <a:br>
              <a:rPr lang="en-US" sz="3600" dirty="0" smtClean="0"/>
            </a:br>
            <a:r>
              <a:rPr lang="en-US" sz="3600" dirty="0" smtClean="0"/>
              <a:t>¿</a:t>
            </a:r>
            <a:r>
              <a:rPr lang="en-US" sz="3600" b="1" u="sng" dirty="0" smtClean="0"/>
              <a:t>Question Review</a:t>
            </a:r>
            <a:r>
              <a:rPr lang="en-US" sz="3600" dirty="0" smtClean="0"/>
              <a:t>?</a:t>
            </a:r>
            <a:br>
              <a:rPr lang="en-US" sz="3600" dirty="0" smtClean="0"/>
            </a:br>
            <a:r>
              <a:rPr lang="en-US" sz="3200" b="1" dirty="0" err="1" smtClean="0"/>
              <a:t>Cómo</a:t>
            </a:r>
            <a:r>
              <a:rPr lang="en-US" sz="3200" dirty="0" smtClean="0"/>
              <a:t> </a:t>
            </a:r>
            <a:r>
              <a:rPr lang="en-US" sz="3200" dirty="0" err="1" smtClean="0"/>
              <a:t>estás?</a:t>
            </a:r>
            <a:r>
              <a:rPr lang="en-US" sz="3200" dirty="0" err="1" smtClean="0">
                <a:latin typeface="Wingdings"/>
                <a:ea typeface="Wingdings"/>
                <a:cs typeface="Wingdings"/>
              </a:rPr>
              <a:t></a:t>
            </a:r>
            <a:r>
              <a:rPr lang="en-US" sz="3200" dirty="0" err="1" smtClean="0"/>
              <a:t>How</a:t>
            </a:r>
            <a:r>
              <a:rPr lang="en-US" sz="3200" dirty="0" smtClean="0"/>
              <a:t> are you?</a:t>
            </a:r>
            <a:br>
              <a:rPr lang="en-US" sz="3200" dirty="0" smtClean="0"/>
            </a:br>
            <a:r>
              <a:rPr lang="en-US" sz="3200" b="1" dirty="0" err="1" smtClean="0"/>
              <a:t>Cuál</a:t>
            </a:r>
            <a:r>
              <a:rPr lang="en-US" sz="3200" dirty="0" smtClean="0"/>
              <a:t> </a:t>
            </a:r>
            <a:r>
              <a:rPr lang="en-US" sz="3200" dirty="0" err="1" smtClean="0"/>
              <a:t>es</a:t>
            </a:r>
            <a:r>
              <a:rPr lang="en-US" sz="3200" dirty="0" smtClean="0"/>
              <a:t> </a:t>
            </a:r>
            <a:r>
              <a:rPr lang="en-US" sz="3200" dirty="0" err="1" smtClean="0"/>
              <a:t>tu</a:t>
            </a:r>
            <a:r>
              <a:rPr lang="en-US" sz="3200" dirty="0" smtClean="0"/>
              <a:t> </a:t>
            </a:r>
            <a:r>
              <a:rPr lang="en-US" sz="3200" dirty="0" err="1" smtClean="0"/>
              <a:t>mochilla?</a:t>
            </a:r>
            <a:r>
              <a:rPr lang="en-US" sz="3200" dirty="0" err="1" smtClean="0">
                <a:latin typeface="Wingdings"/>
                <a:ea typeface="Wingdings"/>
                <a:cs typeface="Wingdings"/>
              </a:rPr>
              <a:t></a:t>
            </a:r>
            <a:r>
              <a:rPr lang="en-US" sz="3200" dirty="0" err="1" smtClean="0"/>
              <a:t>Which</a:t>
            </a:r>
            <a:r>
              <a:rPr lang="en-US" sz="3200" dirty="0" smtClean="0"/>
              <a:t> one is your backpack</a:t>
            </a:r>
            <a:br>
              <a:rPr lang="en-US" sz="3200" dirty="0" smtClean="0"/>
            </a:br>
            <a:r>
              <a:rPr lang="en-US" sz="3200" b="1" dirty="0" err="1" smtClean="0"/>
              <a:t>Cuando</a:t>
            </a:r>
            <a:r>
              <a:rPr lang="en-US" sz="3200" dirty="0" smtClean="0"/>
              <a:t> </a:t>
            </a:r>
            <a:r>
              <a:rPr lang="en-US" sz="3200" dirty="0" err="1" smtClean="0"/>
              <a:t>es</a:t>
            </a:r>
            <a:r>
              <a:rPr lang="en-US" sz="3200" dirty="0" smtClean="0"/>
              <a:t> la </a:t>
            </a:r>
            <a:r>
              <a:rPr lang="en-US" sz="3200" dirty="0" err="1" smtClean="0"/>
              <a:t>fiesta?</a:t>
            </a:r>
            <a:r>
              <a:rPr lang="en-US" sz="3200" dirty="0" err="1" smtClean="0">
                <a:latin typeface="Wingdings"/>
                <a:ea typeface="Wingdings"/>
                <a:cs typeface="Wingdings"/>
              </a:rPr>
              <a:t></a:t>
            </a:r>
            <a:r>
              <a:rPr lang="en-US" sz="3200" dirty="0" err="1" smtClean="0"/>
              <a:t>When</a:t>
            </a:r>
            <a:r>
              <a:rPr lang="en-US" sz="3200" dirty="0" smtClean="0"/>
              <a:t> is the party?</a:t>
            </a:r>
            <a:br>
              <a:rPr lang="en-US" sz="3200" dirty="0" smtClean="0"/>
            </a:br>
            <a:r>
              <a:rPr lang="en-US" sz="3200" b="1" dirty="0" err="1" smtClean="0"/>
              <a:t>Cuanto</a:t>
            </a:r>
            <a:r>
              <a:rPr lang="en-US" sz="3200" dirty="0" smtClean="0"/>
              <a:t> </a:t>
            </a:r>
            <a:r>
              <a:rPr lang="en-US" sz="3200" dirty="0" err="1" smtClean="0"/>
              <a:t>es?</a:t>
            </a:r>
            <a:r>
              <a:rPr lang="en-US" sz="3200" dirty="0" err="1" smtClean="0">
                <a:latin typeface="Wingdings"/>
                <a:ea typeface="Wingdings"/>
                <a:cs typeface="Wingdings"/>
              </a:rPr>
              <a:t></a:t>
            </a:r>
            <a:r>
              <a:rPr lang="en-US" sz="3200" dirty="0" err="1" smtClean="0"/>
              <a:t>How</a:t>
            </a:r>
            <a:r>
              <a:rPr lang="en-US" sz="3200" dirty="0" smtClean="0"/>
              <a:t> much is it?</a:t>
            </a:r>
            <a:br>
              <a:rPr lang="en-US" sz="3200" dirty="0" smtClean="0"/>
            </a:br>
            <a:r>
              <a:rPr lang="en-US" sz="3200" b="1" dirty="0" err="1" smtClean="0"/>
              <a:t>Cuantos</a:t>
            </a:r>
            <a:r>
              <a:rPr lang="en-US" sz="3200" dirty="0" smtClean="0"/>
              <a:t> </a:t>
            </a:r>
            <a:r>
              <a:rPr lang="en-US" sz="3200" dirty="0" err="1" smtClean="0"/>
              <a:t>hay?</a:t>
            </a:r>
            <a:r>
              <a:rPr lang="en-US" sz="3200" dirty="0" err="1" smtClean="0">
                <a:latin typeface="Wingdings"/>
                <a:ea typeface="Wingdings"/>
                <a:cs typeface="Wingdings"/>
              </a:rPr>
              <a:t></a:t>
            </a:r>
            <a:r>
              <a:rPr lang="en-US" sz="3200" dirty="0" err="1" smtClean="0"/>
              <a:t>How</a:t>
            </a:r>
            <a:r>
              <a:rPr lang="en-US" sz="3200" dirty="0" smtClean="0"/>
              <a:t> many are there?</a:t>
            </a:r>
            <a:br>
              <a:rPr lang="en-US" sz="3200" dirty="0" smtClean="0"/>
            </a:br>
            <a:r>
              <a:rPr lang="en-US" sz="3200" b="1" dirty="0" err="1" smtClean="0"/>
              <a:t>Dónde</a:t>
            </a:r>
            <a:r>
              <a:rPr lang="en-US" sz="3200" dirty="0" smtClean="0"/>
              <a:t> </a:t>
            </a:r>
            <a:r>
              <a:rPr lang="en-US" sz="3200" dirty="0" err="1" smtClean="0"/>
              <a:t>está</a:t>
            </a:r>
            <a:r>
              <a:rPr lang="en-US" sz="3200" dirty="0" smtClean="0"/>
              <a:t> </a:t>
            </a:r>
            <a:r>
              <a:rPr lang="en-US" sz="3200" dirty="0" err="1" smtClean="0"/>
              <a:t>ella?</a:t>
            </a:r>
            <a:r>
              <a:rPr lang="en-US" sz="3200" dirty="0" err="1" smtClean="0">
                <a:latin typeface="Wingdings"/>
                <a:ea typeface="Wingdings"/>
                <a:cs typeface="Wingdings"/>
              </a:rPr>
              <a:t></a:t>
            </a:r>
            <a:r>
              <a:rPr lang="en-US" sz="3200" dirty="0" err="1" smtClean="0"/>
              <a:t>Where</a:t>
            </a:r>
            <a:r>
              <a:rPr lang="en-US" sz="3200" dirty="0" smtClean="0"/>
              <a:t> is she?</a:t>
            </a:r>
            <a:br>
              <a:rPr lang="en-US" sz="3200" dirty="0" smtClean="0"/>
            </a:br>
            <a:r>
              <a:rPr lang="en-US" sz="3200" b="1" dirty="0" err="1" smtClean="0"/>
              <a:t>Qué</a:t>
            </a:r>
            <a:r>
              <a:rPr lang="en-US" sz="3200" dirty="0" smtClean="0"/>
              <a:t> </a:t>
            </a:r>
            <a:r>
              <a:rPr lang="en-US" sz="3200" dirty="0" err="1" smtClean="0"/>
              <a:t>es?</a:t>
            </a:r>
            <a:r>
              <a:rPr lang="en-US" sz="3200" dirty="0" err="1" smtClean="0">
                <a:latin typeface="Wingdings"/>
                <a:ea typeface="Wingdings"/>
                <a:cs typeface="Wingdings"/>
              </a:rPr>
              <a:t></a:t>
            </a:r>
            <a:r>
              <a:rPr lang="en-US" sz="3200" dirty="0" err="1" smtClean="0"/>
              <a:t>What</a:t>
            </a:r>
            <a:r>
              <a:rPr lang="en-US" sz="3200" dirty="0" smtClean="0"/>
              <a:t> is it?</a:t>
            </a:r>
            <a:br>
              <a:rPr lang="en-US" sz="3200" dirty="0" smtClean="0"/>
            </a:br>
            <a:r>
              <a:rPr lang="en-US" sz="3200" b="1" dirty="0" err="1" smtClean="0"/>
              <a:t>Quién</a:t>
            </a:r>
            <a:r>
              <a:rPr lang="en-US" sz="3200" dirty="0" smtClean="0"/>
              <a:t> </a:t>
            </a:r>
            <a:r>
              <a:rPr lang="en-US" sz="3200" dirty="0" err="1" smtClean="0"/>
              <a:t>es</a:t>
            </a:r>
            <a:r>
              <a:rPr lang="en-US" sz="3200" dirty="0" smtClean="0"/>
              <a:t> de </a:t>
            </a:r>
            <a:r>
              <a:rPr lang="en-US" sz="3200" dirty="0" err="1" smtClean="0"/>
              <a:t>México?</a:t>
            </a:r>
            <a:r>
              <a:rPr lang="en-US" sz="3200" dirty="0" err="1" smtClean="0">
                <a:latin typeface="Wingdings"/>
                <a:ea typeface="Wingdings"/>
                <a:cs typeface="Wingdings"/>
              </a:rPr>
              <a:t></a:t>
            </a:r>
            <a:r>
              <a:rPr lang="en-US" sz="3200" dirty="0" err="1" smtClean="0"/>
              <a:t>Who</a:t>
            </a:r>
            <a:r>
              <a:rPr lang="en-US" sz="3200" dirty="0" smtClean="0"/>
              <a:t> is from Mexico?</a:t>
            </a:r>
            <a:br>
              <a:rPr lang="en-US" sz="3200" dirty="0" smtClean="0"/>
            </a:br>
            <a:r>
              <a:rPr lang="en-US" sz="3200" b="1" dirty="0" err="1" smtClean="0"/>
              <a:t>Quiénes</a:t>
            </a:r>
            <a:r>
              <a:rPr lang="en-US" sz="3200" dirty="0" smtClean="0"/>
              <a:t> son </a:t>
            </a:r>
            <a:r>
              <a:rPr lang="en-US" sz="3200" dirty="0" err="1" smtClean="0"/>
              <a:t>ellos?</a:t>
            </a:r>
            <a:r>
              <a:rPr lang="en-US" sz="3200" dirty="0" err="1" smtClean="0">
                <a:latin typeface="Wingdings"/>
                <a:ea typeface="Wingdings"/>
                <a:cs typeface="Wingdings"/>
              </a:rPr>
              <a:t></a:t>
            </a:r>
            <a:r>
              <a:rPr lang="en-US" sz="3200" dirty="0" err="1" smtClean="0"/>
              <a:t>Who</a:t>
            </a:r>
            <a:r>
              <a:rPr lang="en-US" sz="3200" dirty="0" smtClean="0"/>
              <a:t> are they?</a:t>
            </a:r>
            <a:br>
              <a:rPr lang="en-US" sz="3200" dirty="0" smtClean="0"/>
            </a:br>
            <a:r>
              <a:rPr lang="en-US" sz="3200" b="1" dirty="0" err="1" smtClean="0"/>
              <a:t>Por</a:t>
            </a:r>
            <a:r>
              <a:rPr lang="en-US" sz="3200" b="1" dirty="0" smtClean="0"/>
              <a:t> </a:t>
            </a:r>
            <a:r>
              <a:rPr lang="en-US" sz="3200" b="1" dirty="0" err="1" smtClean="0"/>
              <a:t>qué</a:t>
            </a:r>
            <a:r>
              <a:rPr lang="en-US" sz="3200" b="1" dirty="0" smtClean="0"/>
              <a:t> </a:t>
            </a:r>
            <a:r>
              <a:rPr lang="en-US" sz="3200" dirty="0" err="1" smtClean="0"/>
              <a:t>está</a:t>
            </a:r>
            <a:r>
              <a:rPr lang="en-US" sz="3200" dirty="0" smtClean="0"/>
              <a:t> </a:t>
            </a:r>
            <a:r>
              <a:rPr lang="en-US" sz="3200" dirty="0" err="1" smtClean="0"/>
              <a:t>él</a:t>
            </a:r>
            <a:r>
              <a:rPr lang="en-US" sz="3200" dirty="0" smtClean="0"/>
              <a:t> </a:t>
            </a:r>
            <a:r>
              <a:rPr lang="en-US" sz="3200" dirty="0" err="1" smtClean="0"/>
              <a:t>allí?</a:t>
            </a:r>
            <a:r>
              <a:rPr lang="en-US" sz="3200" dirty="0" err="1" smtClean="0">
                <a:latin typeface="Wingdings"/>
                <a:ea typeface="Wingdings"/>
                <a:cs typeface="Wingdings"/>
              </a:rPr>
              <a:t></a:t>
            </a:r>
            <a:r>
              <a:rPr lang="en-US" sz="3200" dirty="0" smtClean="0"/>
              <a:t> Why is he here?</a:t>
            </a:r>
            <a:r>
              <a:rPr lang="en-US" sz="3600" dirty="0" smtClean="0"/>
              <a:t/>
            </a:r>
            <a:br>
              <a:rPr lang="en-US" sz="3600" dirty="0" smtClean="0"/>
            </a:br>
            <a:endParaRPr 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3071106"/>
          </a:xfrm>
        </p:spPr>
        <p:txBody>
          <a:bodyPr>
            <a:normAutofit/>
          </a:bodyPr>
          <a:lstStyle/>
          <a:p>
            <a:r>
              <a:rPr lang="en-US" sz="2800" dirty="0" smtClean="0"/>
              <a:t>There are a few different ways to ask a question in Spanish</a:t>
            </a:r>
            <a:br>
              <a:rPr lang="en-US" sz="2800" dirty="0" smtClean="0"/>
            </a:br>
            <a:r>
              <a:rPr lang="en-US" sz="2800" dirty="0" smtClean="0"/>
              <a:t>1. Place the subject BEFORE the verb </a:t>
            </a:r>
            <a:br>
              <a:rPr lang="en-US" sz="2800" dirty="0" smtClean="0"/>
            </a:br>
            <a:r>
              <a:rPr lang="en-US" sz="2800" dirty="0" smtClean="0"/>
              <a:t>(it usually comes after in a statement)</a:t>
            </a:r>
            <a:br>
              <a:rPr lang="en-US" sz="2800" dirty="0" smtClean="0"/>
            </a:br>
            <a:r>
              <a:rPr lang="en-US" sz="2800" dirty="0" smtClean="0"/>
              <a:t/>
            </a:r>
            <a:br>
              <a:rPr lang="en-US" sz="2800" dirty="0" smtClean="0"/>
            </a:br>
            <a:r>
              <a:rPr lang="en-US" sz="2800" dirty="0" smtClean="0"/>
              <a:t>Ex: Elmo </a:t>
            </a:r>
            <a:r>
              <a:rPr lang="en-US" sz="2800" dirty="0" err="1" smtClean="0"/>
              <a:t>está</a:t>
            </a:r>
            <a:r>
              <a:rPr lang="en-US" sz="2800" dirty="0" smtClean="0"/>
              <a:t> en la </a:t>
            </a:r>
            <a:r>
              <a:rPr lang="en-US" sz="2800" dirty="0" err="1" smtClean="0"/>
              <a:t>fiesta</a:t>
            </a:r>
            <a:r>
              <a:rPr lang="en-US" sz="2800" dirty="0" err="1" smtClean="0">
                <a:latin typeface="Wingdings"/>
                <a:ea typeface="Wingdings"/>
                <a:cs typeface="Wingdings"/>
              </a:rPr>
              <a:t></a:t>
            </a:r>
            <a:r>
              <a:rPr lang="en-US" sz="2800" dirty="0" err="1" smtClean="0"/>
              <a:t>¿Está</a:t>
            </a:r>
            <a:r>
              <a:rPr lang="en-US" sz="2800" dirty="0" smtClean="0"/>
              <a:t> Elmo en la fiesta?</a:t>
            </a:r>
            <a:endParaRPr lang="en-US" sz="2800" dirty="0"/>
          </a:p>
        </p:txBody>
      </p:sp>
      <p:pic>
        <p:nvPicPr>
          <p:cNvPr id="3" name="Picture 2"/>
          <p:cNvPicPr>
            <a:picLocks noChangeAspect="1"/>
          </p:cNvPicPr>
          <p:nvPr/>
        </p:nvPicPr>
        <p:blipFill>
          <a:blip r:embed="rId2"/>
          <a:stretch>
            <a:fillRect/>
          </a:stretch>
        </p:blipFill>
        <p:spPr>
          <a:xfrm>
            <a:off x="1236342" y="3345745"/>
            <a:ext cx="2514600" cy="32385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628730"/>
          </a:xfrm>
        </p:spPr>
        <p:txBody>
          <a:bodyPr>
            <a:normAutofit/>
          </a:bodyPr>
          <a:lstStyle/>
          <a:p>
            <a:r>
              <a:rPr lang="en-US" sz="2800" dirty="0" smtClean="0"/>
              <a:t>2. Upward intonation…aka, just put a question mark at the end (don’t do this on tests kiddies, it doesn’t count)</a:t>
            </a:r>
            <a:br>
              <a:rPr lang="en-US" sz="2800" dirty="0" smtClean="0"/>
            </a:br>
            <a:r>
              <a:rPr lang="en-US" sz="2800" dirty="0" smtClean="0"/>
              <a:t/>
            </a:r>
            <a:br>
              <a:rPr lang="en-US" sz="2800" dirty="0" smtClean="0"/>
            </a:br>
            <a:r>
              <a:rPr lang="en-US" sz="2800" dirty="0" smtClean="0"/>
              <a:t>Ex. Hay </a:t>
            </a:r>
            <a:r>
              <a:rPr lang="en-US" sz="2800" dirty="0" err="1" smtClean="0"/>
              <a:t>una</a:t>
            </a:r>
            <a:r>
              <a:rPr lang="en-US" sz="2800" dirty="0" smtClean="0"/>
              <a:t> fiesta en mi </a:t>
            </a:r>
            <a:r>
              <a:rPr lang="en-US" sz="2800" dirty="0" err="1" smtClean="0"/>
              <a:t>casa</a:t>
            </a:r>
            <a:r>
              <a:rPr lang="en-US" sz="2800" dirty="0" err="1" smtClean="0">
                <a:latin typeface="Wingdings"/>
                <a:ea typeface="Wingdings"/>
                <a:cs typeface="Wingdings"/>
              </a:rPr>
              <a:t></a:t>
            </a:r>
            <a:r>
              <a:rPr lang="en-US" sz="2800" dirty="0" err="1" smtClean="0"/>
              <a:t>¿Hey</a:t>
            </a:r>
            <a:r>
              <a:rPr lang="en-US" sz="2800" dirty="0" smtClean="0"/>
              <a:t> </a:t>
            </a:r>
            <a:r>
              <a:rPr lang="en-US" sz="2800" dirty="0" err="1" smtClean="0"/>
              <a:t>una</a:t>
            </a:r>
            <a:r>
              <a:rPr lang="en-US" sz="2800" dirty="0" smtClean="0"/>
              <a:t> fiesta en mi casa?</a:t>
            </a:r>
            <a:br>
              <a:rPr lang="en-US" sz="2800" dirty="0" smtClean="0"/>
            </a:br>
            <a:endParaRPr lang="en-US" sz="2800" dirty="0"/>
          </a:p>
        </p:txBody>
      </p:sp>
      <p:pic>
        <p:nvPicPr>
          <p:cNvPr id="4" name="Picture 3"/>
          <p:cNvPicPr>
            <a:picLocks noChangeAspect="1"/>
          </p:cNvPicPr>
          <p:nvPr/>
        </p:nvPicPr>
        <p:blipFill>
          <a:blip r:embed="rId2"/>
          <a:stretch>
            <a:fillRect/>
          </a:stretch>
        </p:blipFill>
        <p:spPr>
          <a:xfrm>
            <a:off x="2078930" y="2953068"/>
            <a:ext cx="4968319" cy="377438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559950"/>
          </a:xfrm>
        </p:spPr>
        <p:txBody>
          <a:bodyPr>
            <a:normAutofit/>
          </a:bodyPr>
          <a:lstStyle/>
          <a:p>
            <a:r>
              <a:rPr lang="en-US" sz="2800" dirty="0" smtClean="0"/>
              <a:t>3. Add a “tag word” at the end, like ¿no? or ¿</a:t>
            </a:r>
            <a:r>
              <a:rPr lang="en-US" sz="2800" dirty="0" err="1" smtClean="0"/>
              <a:t>verdad</a:t>
            </a:r>
            <a:r>
              <a:rPr lang="en-US" sz="2800" dirty="0" smtClean="0"/>
              <a:t>?, equivalent to the English: Right? Don’t you? </a:t>
            </a:r>
            <a:r>
              <a:rPr lang="en-US" sz="2800" dirty="0" err="1" smtClean="0"/>
              <a:t>Isnt</a:t>
            </a:r>
            <a:r>
              <a:rPr lang="en-US" sz="2800" dirty="0" smtClean="0"/>
              <a:t> she?</a:t>
            </a:r>
            <a:br>
              <a:rPr lang="en-US" sz="2800" dirty="0" smtClean="0"/>
            </a:br>
            <a:r>
              <a:rPr lang="en-US" sz="2800" dirty="0" smtClean="0"/>
              <a:t>Ex: ¿Ella </a:t>
            </a:r>
            <a:r>
              <a:rPr lang="en-US" sz="2800" dirty="0" err="1" smtClean="0"/>
              <a:t>va</a:t>
            </a:r>
            <a:r>
              <a:rPr lang="en-US" sz="2800" dirty="0" smtClean="0"/>
              <a:t> a la fiesta, no?</a:t>
            </a:r>
            <a:endParaRPr lang="en-US" sz="2800" dirty="0"/>
          </a:p>
        </p:txBody>
      </p:sp>
      <p:pic>
        <p:nvPicPr>
          <p:cNvPr id="3" name="Picture 2"/>
          <p:cNvPicPr>
            <a:picLocks noChangeAspect="1"/>
          </p:cNvPicPr>
          <p:nvPr/>
        </p:nvPicPr>
        <p:blipFill>
          <a:blip r:embed="rId2"/>
          <a:stretch>
            <a:fillRect/>
          </a:stretch>
        </p:blipFill>
        <p:spPr>
          <a:xfrm>
            <a:off x="2381410" y="2323621"/>
            <a:ext cx="4325093" cy="4325093"/>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969500"/>
          </a:xfrm>
        </p:spPr>
        <p:txBody>
          <a:bodyPr/>
          <a:lstStyle/>
          <a:p>
            <a:r>
              <a:rPr lang="en-US" dirty="0" smtClean="0"/>
              <a:t>Which word goes there again??...</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3644219"/>
          </a:xfrm>
        </p:spPr>
        <p:txBody>
          <a:bodyPr/>
          <a:lstStyle/>
          <a:p>
            <a:r>
              <a:rPr lang="en-US" dirty="0" smtClean="0"/>
              <a:t>¿De________ </a:t>
            </a:r>
            <a:r>
              <a:rPr lang="en-US" dirty="0" err="1" smtClean="0"/>
              <a:t>es</a:t>
            </a:r>
            <a:r>
              <a:rPr lang="en-US" dirty="0" smtClean="0"/>
              <a:t> </a:t>
            </a:r>
            <a:r>
              <a:rPr lang="en-US" dirty="0" err="1" smtClean="0"/>
              <a:t>ella</a:t>
            </a:r>
            <a:r>
              <a:rPr lang="en-US" dirty="0" smtClean="0"/>
              <a:t>?</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310270"/>
          </a:xfrm>
        </p:spPr>
        <p:txBody>
          <a:bodyPr/>
          <a:lstStyle/>
          <a:p>
            <a:r>
              <a:rPr lang="en-US" dirty="0" smtClean="0"/>
              <a:t>De </a:t>
            </a:r>
            <a:r>
              <a:rPr lang="en-US" dirty="0" err="1" smtClean="0"/>
              <a:t>dónde</a:t>
            </a:r>
            <a:r>
              <a:rPr lang="en-US" dirty="0" smtClean="0"/>
              <a:t> </a:t>
            </a:r>
            <a:r>
              <a:rPr lang="en-US" dirty="0" err="1" smtClean="0"/>
              <a:t>es</a:t>
            </a:r>
            <a:r>
              <a:rPr lang="en-US" dirty="0" smtClean="0"/>
              <a:t> </a:t>
            </a:r>
            <a:r>
              <a:rPr lang="en-US" dirty="0" err="1" smtClean="0"/>
              <a:t>ella</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3582261"/>
          </a:xfrm>
        </p:spPr>
        <p:txBody>
          <a:bodyPr/>
          <a:lstStyle/>
          <a:p>
            <a:r>
              <a:rPr lang="en-US" dirty="0" smtClean="0"/>
              <a:t>¿________ </a:t>
            </a:r>
            <a:r>
              <a:rPr lang="en-US" dirty="0" err="1" smtClean="0"/>
              <a:t>es</a:t>
            </a:r>
            <a:r>
              <a:rPr lang="en-US" dirty="0" smtClean="0"/>
              <a:t> </a:t>
            </a:r>
            <a:r>
              <a:rPr lang="en-US" dirty="0" err="1" smtClean="0"/>
              <a:t>ella</a:t>
            </a:r>
            <a:r>
              <a:rPr lang="en-US" dirty="0" smtClean="0"/>
              <a:t>? ¿</a:t>
            </a:r>
            <a:r>
              <a:rPr lang="en-US" dirty="0" err="1" smtClean="0"/>
              <a:t>Simpática</a:t>
            </a:r>
            <a:r>
              <a:rPr lang="en-US" dirty="0" smtClean="0"/>
              <a:t>?</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3303449"/>
          </a:xfrm>
        </p:spPr>
        <p:txBody>
          <a:bodyPr/>
          <a:lstStyle/>
          <a:p>
            <a:r>
              <a:rPr lang="en-US" dirty="0" smtClean="0"/>
              <a:t>¿</a:t>
            </a:r>
            <a:r>
              <a:rPr lang="en-US" dirty="0" err="1" smtClean="0"/>
              <a:t>Cómo</a:t>
            </a:r>
            <a:r>
              <a:rPr lang="en-US" dirty="0" smtClean="0"/>
              <a:t> </a:t>
            </a:r>
            <a:r>
              <a:rPr lang="en-US" dirty="0" err="1" smtClean="0"/>
              <a:t>es</a:t>
            </a:r>
            <a:r>
              <a:rPr lang="en-US" dirty="0" smtClean="0"/>
              <a:t> </a:t>
            </a:r>
            <a:r>
              <a:rPr lang="en-US" dirty="0" err="1" smtClean="0"/>
              <a:t>ella</a:t>
            </a:r>
            <a:r>
              <a:rPr lang="en-US" dirty="0" smtClean="0"/>
              <a:t>? </a:t>
            </a:r>
            <a:r>
              <a:rPr lang="en-US" dirty="0" err="1" smtClean="0"/>
              <a:t>Simpática</a:t>
            </a:r>
            <a:r>
              <a:rPr lang="en-US" dirty="0" smtClean="0"/>
              <a:t>?</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349918"/>
          </a:xfrm>
        </p:spPr>
        <p:txBody>
          <a:bodyPr/>
          <a:lstStyle/>
          <a:p>
            <a:r>
              <a:rPr lang="en-US" dirty="0" smtClean="0"/>
              <a:t>¿________ se llama </a:t>
            </a:r>
            <a:r>
              <a:rPr lang="en-US" dirty="0" err="1" smtClean="0"/>
              <a:t>Ud</a:t>
            </a:r>
            <a:r>
              <a:rPr lang="en-US" dirty="0" smtClean="0"/>
              <a:t>.?</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5688841"/>
          </a:xfrm>
        </p:spPr>
        <p:txBody>
          <a:bodyPr>
            <a:normAutofit/>
          </a:bodyPr>
          <a:lstStyle/>
          <a:p>
            <a:r>
              <a:rPr lang="en-US" dirty="0" err="1" smtClean="0"/>
              <a:t>Soooo</a:t>
            </a:r>
            <a:r>
              <a:rPr lang="en-US" dirty="0" smtClean="0"/>
              <a:t>… how do I respond to this?</a:t>
            </a:r>
            <a:br>
              <a:rPr lang="en-US" dirty="0" smtClean="0"/>
            </a:br>
            <a:r>
              <a:rPr lang="en-US" dirty="0" smtClean="0"/>
              <a:t/>
            </a:r>
            <a:br>
              <a:rPr lang="en-US" dirty="0" smtClean="0"/>
            </a:br>
            <a:r>
              <a:rPr lang="en-US" dirty="0" smtClean="0">
                <a:latin typeface="Zapf Dingbats"/>
                <a:ea typeface="Zapf Dingbats"/>
                <a:cs typeface="Zapf Dingbats"/>
              </a:rPr>
              <a:t>✔</a:t>
            </a:r>
            <a:r>
              <a:rPr lang="en-US" dirty="0" smtClean="0"/>
              <a:t>Mucho Gusto</a:t>
            </a:r>
            <a:br>
              <a:rPr lang="en-US" dirty="0" smtClean="0"/>
            </a:br>
            <a:r>
              <a:rPr lang="en-US" dirty="0" smtClean="0">
                <a:latin typeface="Zapf Dingbats"/>
                <a:ea typeface="Zapf Dingbats"/>
                <a:cs typeface="Zapf Dingbats"/>
              </a:rPr>
              <a:t>✔</a:t>
            </a:r>
            <a:r>
              <a:rPr lang="en-US" dirty="0" err="1" smtClean="0"/>
              <a:t>Tanto</a:t>
            </a:r>
            <a:r>
              <a:rPr lang="en-US" dirty="0" smtClean="0"/>
              <a:t> Gusto</a:t>
            </a:r>
            <a:br>
              <a:rPr lang="en-US" dirty="0" smtClean="0"/>
            </a:br>
            <a:r>
              <a:rPr lang="en-US" dirty="0" smtClean="0">
                <a:latin typeface="Zapf Dingbats"/>
                <a:ea typeface="Zapf Dingbats"/>
                <a:cs typeface="Zapf Dingbats"/>
              </a:rPr>
              <a:t>✔</a:t>
            </a:r>
            <a:r>
              <a:rPr lang="en-US" dirty="0" smtClean="0"/>
              <a:t>El gusto </a:t>
            </a:r>
            <a:r>
              <a:rPr lang="en-US" dirty="0" err="1" smtClean="0"/>
              <a:t>es</a:t>
            </a:r>
            <a:r>
              <a:rPr lang="en-US" dirty="0" smtClean="0"/>
              <a:t> </a:t>
            </a:r>
            <a:r>
              <a:rPr lang="en-US" dirty="0" err="1" smtClean="0"/>
              <a:t>mío</a:t>
            </a:r>
            <a:r>
              <a:rPr lang="en-US" dirty="0" smtClean="0"/>
              <a:t/>
            </a:r>
            <a:br>
              <a:rPr lang="en-US" dirty="0" smtClean="0"/>
            </a:br>
            <a:r>
              <a:rPr lang="en-US" dirty="0" smtClean="0">
                <a:latin typeface="Zapf Dingbats"/>
                <a:ea typeface="Zapf Dingbats"/>
                <a:cs typeface="Zapf Dingbats"/>
              </a:rPr>
              <a:t>✔</a:t>
            </a:r>
            <a:r>
              <a:rPr lang="en-US" dirty="0" err="1" smtClean="0"/>
              <a:t>Encantad</a:t>
            </a:r>
            <a:r>
              <a:rPr lang="en-US" b="1" i="1" u="sng" dirty="0" err="1" smtClean="0"/>
              <a:t>o</a:t>
            </a:r>
            <a:r>
              <a:rPr lang="en-US" dirty="0" smtClean="0"/>
              <a:t> (boys only)</a:t>
            </a:r>
            <a:br>
              <a:rPr lang="en-US" dirty="0" smtClean="0"/>
            </a:br>
            <a:r>
              <a:rPr lang="en-US" dirty="0" smtClean="0">
                <a:latin typeface="Zapf Dingbats"/>
                <a:ea typeface="Zapf Dingbats"/>
                <a:cs typeface="Zapf Dingbats"/>
              </a:rPr>
              <a:t>✔</a:t>
            </a:r>
            <a:r>
              <a:rPr lang="en-US" dirty="0" err="1" smtClean="0"/>
              <a:t>Encantad</a:t>
            </a:r>
            <a:r>
              <a:rPr lang="en-US" b="1" i="1" u="sng" dirty="0" err="1" smtClean="0"/>
              <a:t>a</a:t>
            </a:r>
            <a:r>
              <a:rPr lang="en-US" dirty="0" smtClean="0"/>
              <a:t> (girls only) </a:t>
            </a:r>
            <a:br>
              <a:rPr lang="en-US" dirty="0" smtClean="0"/>
            </a:b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411876"/>
          </a:xfrm>
        </p:spPr>
        <p:txBody>
          <a:bodyPr/>
          <a:lstStyle/>
          <a:p>
            <a:r>
              <a:rPr lang="en-US" dirty="0" smtClean="0"/>
              <a:t>¿</a:t>
            </a:r>
            <a:r>
              <a:rPr lang="en-US" dirty="0" err="1" smtClean="0"/>
              <a:t>Cómo</a:t>
            </a:r>
            <a:r>
              <a:rPr lang="en-US" dirty="0" smtClean="0"/>
              <a:t> se llama </a:t>
            </a:r>
            <a:r>
              <a:rPr lang="en-US" dirty="0" err="1" smtClean="0"/>
              <a:t>Ud</a:t>
            </a:r>
            <a:r>
              <a:rPr lang="en-US" dirty="0" smtClean="0"/>
              <a:t>.?</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535792"/>
          </a:xfrm>
        </p:spPr>
        <p:txBody>
          <a:bodyPr/>
          <a:lstStyle/>
          <a:p>
            <a:r>
              <a:rPr lang="en-US" dirty="0" smtClean="0"/>
              <a:t>¿________ </a:t>
            </a:r>
            <a:r>
              <a:rPr lang="en-US" dirty="0" err="1" smtClean="0"/>
              <a:t>va</a:t>
            </a:r>
            <a:r>
              <a:rPr lang="en-US" dirty="0" smtClean="0"/>
              <a:t> a la fiesta?</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3582261"/>
          </a:xfrm>
        </p:spPr>
        <p:txBody>
          <a:bodyPr/>
          <a:lstStyle/>
          <a:p>
            <a:r>
              <a:rPr lang="en-US" dirty="0" smtClean="0"/>
              <a:t>¿</a:t>
            </a:r>
            <a:r>
              <a:rPr lang="en-US" dirty="0" err="1" smtClean="0"/>
              <a:t>Quién</a:t>
            </a:r>
            <a:r>
              <a:rPr lang="en-US" dirty="0" smtClean="0"/>
              <a:t> </a:t>
            </a:r>
            <a:r>
              <a:rPr lang="en-US" dirty="0" err="1" smtClean="0"/>
              <a:t>va</a:t>
            </a:r>
            <a:r>
              <a:rPr lang="en-US" dirty="0" smtClean="0"/>
              <a:t> a la fiesta?</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613240"/>
          </a:xfrm>
        </p:spPr>
        <p:txBody>
          <a:bodyPr/>
          <a:lstStyle/>
          <a:p>
            <a:r>
              <a:rPr lang="en-US" dirty="0" smtClean="0"/>
              <a:t>¿_______ no </a:t>
            </a:r>
            <a:r>
              <a:rPr lang="en-US" dirty="0" err="1" smtClean="0"/>
              <a:t>vamos</a:t>
            </a:r>
            <a:r>
              <a:rPr lang="en-US" dirty="0" smtClean="0"/>
              <a:t> as la fiesta?</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3287959"/>
          </a:xfrm>
        </p:spPr>
        <p:txBody>
          <a:bodyPr/>
          <a:lstStyle/>
          <a:p>
            <a:r>
              <a:rPr lang="en-US" dirty="0" smtClean="0"/>
              <a:t>¿</a:t>
            </a:r>
            <a:r>
              <a:rPr lang="en-US" dirty="0" err="1"/>
              <a:t>P</a:t>
            </a:r>
            <a:r>
              <a:rPr lang="en-US" dirty="0" err="1" smtClean="0"/>
              <a:t>or</a:t>
            </a:r>
            <a:r>
              <a:rPr lang="en-US" dirty="0" smtClean="0"/>
              <a:t> </a:t>
            </a:r>
            <a:r>
              <a:rPr lang="en-US" dirty="0" err="1" smtClean="0"/>
              <a:t>qué</a:t>
            </a:r>
            <a:r>
              <a:rPr lang="en-US" dirty="0" smtClean="0"/>
              <a:t> no </a:t>
            </a:r>
            <a:r>
              <a:rPr lang="en-US" dirty="0" err="1" smtClean="0"/>
              <a:t>vamos</a:t>
            </a:r>
            <a:r>
              <a:rPr lang="en-US" dirty="0" smtClean="0"/>
              <a:t> a la fiesta?</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907542"/>
          </a:xfrm>
        </p:spPr>
        <p:txBody>
          <a:bodyPr/>
          <a:lstStyle/>
          <a:p>
            <a:r>
              <a:rPr lang="en-US" dirty="0" smtClean="0"/>
              <a:t>¿A ______ </a:t>
            </a:r>
            <a:r>
              <a:rPr lang="en-US" dirty="0" err="1" smtClean="0"/>
              <a:t>hora</a:t>
            </a:r>
            <a:r>
              <a:rPr lang="en-US" dirty="0" smtClean="0"/>
              <a:t> </a:t>
            </a:r>
            <a:r>
              <a:rPr lang="en-US" dirty="0" err="1" smtClean="0"/>
              <a:t>es</a:t>
            </a:r>
            <a:r>
              <a:rPr lang="en-US" dirty="0" smtClean="0"/>
              <a:t> la fiesta?</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3582261"/>
          </a:xfrm>
        </p:spPr>
        <p:txBody>
          <a:bodyPr/>
          <a:lstStyle/>
          <a:p>
            <a:r>
              <a:rPr lang="en-US" dirty="0" smtClean="0"/>
              <a:t>¿A </a:t>
            </a:r>
            <a:r>
              <a:rPr lang="en-US" dirty="0" err="1" smtClean="0"/>
              <a:t>qué</a:t>
            </a:r>
            <a:r>
              <a:rPr lang="en-US" dirty="0" smtClean="0"/>
              <a:t> </a:t>
            </a:r>
            <a:r>
              <a:rPr lang="en-US" dirty="0" err="1" smtClean="0"/>
              <a:t>hora</a:t>
            </a:r>
            <a:r>
              <a:rPr lang="en-US" dirty="0" smtClean="0"/>
              <a:t> </a:t>
            </a:r>
            <a:r>
              <a:rPr lang="en-US" dirty="0" err="1" smtClean="0"/>
              <a:t>es</a:t>
            </a:r>
            <a:r>
              <a:rPr lang="en-US" dirty="0" smtClean="0"/>
              <a:t> la fiesta?</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675198"/>
          </a:xfrm>
        </p:spPr>
        <p:txBody>
          <a:bodyPr/>
          <a:lstStyle/>
          <a:p>
            <a:r>
              <a:rPr lang="en-US" dirty="0" smtClean="0"/>
              <a:t>¿______ </a:t>
            </a:r>
            <a:r>
              <a:rPr lang="en-US" dirty="0" err="1" smtClean="0"/>
              <a:t>es</a:t>
            </a:r>
            <a:r>
              <a:rPr lang="en-US" dirty="0" smtClean="0"/>
              <a:t> to </a:t>
            </a:r>
            <a:r>
              <a:rPr lang="en-US" dirty="0" err="1" smtClean="0"/>
              <a:t>numéro</a:t>
            </a:r>
            <a:r>
              <a:rPr lang="en-US" dirty="0" smtClean="0"/>
              <a:t> de </a:t>
            </a:r>
            <a:r>
              <a:rPr lang="en-US" dirty="0" err="1" smtClean="0"/>
              <a:t>teléfono</a:t>
            </a:r>
            <a:r>
              <a:rPr lang="en-US" dirty="0" smtClean="0"/>
              <a:t>?</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3520303"/>
          </a:xfrm>
        </p:spPr>
        <p:txBody>
          <a:bodyPr/>
          <a:lstStyle/>
          <a:p>
            <a:r>
              <a:rPr lang="en-US" dirty="0" smtClean="0"/>
              <a:t>¿</a:t>
            </a:r>
            <a:r>
              <a:rPr lang="en-US" dirty="0" err="1" smtClean="0"/>
              <a:t>Cuál</a:t>
            </a:r>
            <a:r>
              <a:rPr lang="en-US" dirty="0" smtClean="0"/>
              <a:t> </a:t>
            </a:r>
            <a:r>
              <a:rPr lang="en-US" dirty="0" err="1" smtClean="0"/>
              <a:t>es</a:t>
            </a:r>
            <a:r>
              <a:rPr lang="en-US" dirty="0" smtClean="0"/>
              <a:t> </a:t>
            </a:r>
            <a:r>
              <a:rPr lang="en-US" dirty="0" err="1" smtClean="0"/>
              <a:t>tu</a:t>
            </a:r>
            <a:r>
              <a:rPr lang="en-US" dirty="0" smtClean="0"/>
              <a:t> </a:t>
            </a:r>
            <a:r>
              <a:rPr lang="en-US" dirty="0" err="1" smtClean="0"/>
              <a:t>número</a:t>
            </a:r>
            <a:r>
              <a:rPr lang="en-US" dirty="0" smtClean="0"/>
              <a:t> de </a:t>
            </a:r>
            <a:r>
              <a:rPr lang="en-US" dirty="0" err="1" smtClean="0"/>
              <a:t>teléfono</a:t>
            </a:r>
            <a:r>
              <a:rPr lang="en-US" dirty="0" smtClean="0"/>
              <a:t>?</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3566771"/>
          </a:xfrm>
        </p:spPr>
        <p:txBody>
          <a:bodyPr/>
          <a:lstStyle/>
          <a:p>
            <a:r>
              <a:rPr lang="en-US" dirty="0" smtClean="0"/>
              <a:t>¿_____ </a:t>
            </a:r>
            <a:r>
              <a:rPr lang="en-US" dirty="0" err="1" smtClean="0"/>
              <a:t>quiere</a:t>
            </a:r>
            <a:r>
              <a:rPr lang="en-US" dirty="0" smtClean="0"/>
              <a:t> </a:t>
            </a:r>
            <a:r>
              <a:rPr lang="en-US" dirty="0" err="1" smtClean="0"/>
              <a:t>decir</a:t>
            </a:r>
            <a:r>
              <a:rPr lang="en-US" dirty="0" smtClean="0"/>
              <a:t> la </a:t>
            </a:r>
            <a:r>
              <a:rPr lang="en-US" dirty="0" err="1" smtClean="0"/>
              <a:t>palabra</a:t>
            </a:r>
            <a:r>
              <a:rPr lang="en-US" dirty="0" smtClean="0"/>
              <a:t> </a:t>
            </a:r>
            <a:r>
              <a:rPr lang="en-US" i="1" dirty="0" smtClean="0"/>
              <a:t>fiesta?</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Por</a:t>
            </a:r>
            <a:r>
              <a:rPr lang="en-US" dirty="0" smtClean="0"/>
              <a:t> </a:t>
            </a:r>
            <a:r>
              <a:rPr lang="en-US" dirty="0" err="1" smtClean="0"/>
              <a:t>ejemplo</a:t>
            </a:r>
            <a:r>
              <a:rPr lang="en-US" dirty="0" smtClean="0"/>
              <a:t>:</a:t>
            </a:r>
            <a:endParaRPr lang="en-US" dirty="0"/>
          </a:p>
        </p:txBody>
      </p:sp>
      <p:pic>
        <p:nvPicPr>
          <p:cNvPr id="4" name="Content Placeholder 3" descr="BabyCarlosFromTheHangover_bigger.jpg"/>
          <p:cNvPicPr>
            <a:picLocks noGrp="1" noChangeAspect="1"/>
          </p:cNvPicPr>
          <p:nvPr>
            <p:ph idx="1"/>
          </p:nvPr>
        </p:nvPicPr>
        <p:blipFill>
          <a:blip r:embed="rId2"/>
          <a:srcRect l="-18187" r="-18187"/>
          <a:stretch>
            <a:fillRect/>
          </a:stretch>
        </p:blipFill>
        <p:spPr>
          <a:xfrm>
            <a:off x="-208804" y="1218476"/>
            <a:ext cx="4554013" cy="2504532"/>
          </a:xfrm>
        </p:spPr>
      </p:pic>
      <p:pic>
        <p:nvPicPr>
          <p:cNvPr id="5" name="Picture 4" descr="fabiapache.JPG"/>
          <p:cNvPicPr>
            <a:picLocks noChangeAspect="1"/>
          </p:cNvPicPr>
          <p:nvPr/>
        </p:nvPicPr>
        <p:blipFill>
          <a:blip r:embed="rId3"/>
          <a:stretch>
            <a:fillRect/>
          </a:stretch>
        </p:blipFill>
        <p:spPr>
          <a:xfrm>
            <a:off x="5949822" y="2135356"/>
            <a:ext cx="2971531" cy="4270712"/>
          </a:xfrm>
          <a:prstGeom prst="rect">
            <a:avLst/>
          </a:prstGeom>
        </p:spPr>
      </p:pic>
      <p:sp>
        <p:nvSpPr>
          <p:cNvPr id="6" name="TextBox 5"/>
          <p:cNvSpPr txBox="1"/>
          <p:nvPr/>
        </p:nvSpPr>
        <p:spPr>
          <a:xfrm>
            <a:off x="457200" y="3966534"/>
            <a:ext cx="3865161" cy="369332"/>
          </a:xfrm>
          <a:prstGeom prst="rect">
            <a:avLst/>
          </a:prstGeom>
          <a:noFill/>
        </p:spPr>
        <p:txBody>
          <a:bodyPr wrap="none" rtlCol="0">
            <a:spAutoFit/>
          </a:bodyPr>
          <a:lstStyle/>
          <a:p>
            <a:r>
              <a:rPr lang="en-US" dirty="0" err="1" smtClean="0"/>
              <a:t>Hola</a:t>
            </a:r>
            <a:r>
              <a:rPr lang="en-US" dirty="0" smtClean="0"/>
              <a:t>, me </a:t>
            </a:r>
            <a:r>
              <a:rPr lang="en-US" dirty="0" err="1" smtClean="0"/>
              <a:t>llamo</a:t>
            </a:r>
            <a:r>
              <a:rPr lang="en-US" dirty="0" smtClean="0"/>
              <a:t> Carlos, </a:t>
            </a:r>
            <a:r>
              <a:rPr lang="en-US" dirty="0" err="1" smtClean="0"/>
              <a:t>cómo</a:t>
            </a:r>
            <a:r>
              <a:rPr lang="en-US" dirty="0" smtClean="0"/>
              <a:t> </a:t>
            </a:r>
            <a:r>
              <a:rPr lang="en-US" dirty="0" err="1" smtClean="0"/>
              <a:t>te</a:t>
            </a:r>
            <a:r>
              <a:rPr lang="en-US" dirty="0" smtClean="0"/>
              <a:t> llamas?</a:t>
            </a:r>
            <a:endParaRPr lang="en-US" dirty="0"/>
          </a:p>
        </p:txBody>
      </p:sp>
      <p:sp>
        <p:nvSpPr>
          <p:cNvPr id="7" name="TextBox 6"/>
          <p:cNvSpPr txBox="1"/>
          <p:nvPr/>
        </p:nvSpPr>
        <p:spPr>
          <a:xfrm>
            <a:off x="3380530" y="4770783"/>
            <a:ext cx="2292477" cy="369332"/>
          </a:xfrm>
          <a:prstGeom prst="rect">
            <a:avLst/>
          </a:prstGeom>
          <a:noFill/>
        </p:spPr>
        <p:txBody>
          <a:bodyPr wrap="none" rtlCol="0">
            <a:spAutoFit/>
          </a:bodyPr>
          <a:lstStyle/>
          <a:p>
            <a:r>
              <a:rPr lang="en-US" dirty="0" smtClean="0"/>
              <a:t>Me </a:t>
            </a:r>
            <a:r>
              <a:rPr lang="en-US" dirty="0" err="1" smtClean="0"/>
              <a:t>llamo</a:t>
            </a:r>
            <a:r>
              <a:rPr lang="en-US" dirty="0" smtClean="0"/>
              <a:t> Lolita Bonita</a:t>
            </a:r>
            <a:endParaRPr lang="en-US" dirty="0"/>
          </a:p>
        </p:txBody>
      </p:sp>
      <p:sp>
        <p:nvSpPr>
          <p:cNvPr id="8" name="TextBox 7"/>
          <p:cNvSpPr txBox="1"/>
          <p:nvPr/>
        </p:nvSpPr>
        <p:spPr>
          <a:xfrm>
            <a:off x="820888" y="5684666"/>
            <a:ext cx="2030085" cy="369332"/>
          </a:xfrm>
          <a:prstGeom prst="rect">
            <a:avLst/>
          </a:prstGeom>
          <a:noFill/>
        </p:spPr>
        <p:txBody>
          <a:bodyPr wrap="none" rtlCol="0">
            <a:spAutoFit/>
          </a:bodyPr>
          <a:lstStyle/>
          <a:p>
            <a:r>
              <a:rPr lang="en-US" dirty="0" smtClean="0"/>
              <a:t>Mucho gusto Lolita.</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3504813"/>
          </a:xfrm>
        </p:spPr>
        <p:txBody>
          <a:bodyPr/>
          <a:lstStyle/>
          <a:p>
            <a:r>
              <a:rPr lang="en-US" dirty="0" smtClean="0"/>
              <a:t>¿</a:t>
            </a:r>
            <a:r>
              <a:rPr lang="en-US" dirty="0" err="1" smtClean="0"/>
              <a:t>Qué</a:t>
            </a:r>
            <a:r>
              <a:rPr lang="en-US" dirty="0" smtClean="0"/>
              <a:t> </a:t>
            </a:r>
            <a:r>
              <a:rPr lang="en-US" dirty="0" err="1" smtClean="0"/>
              <a:t>quiere</a:t>
            </a:r>
            <a:r>
              <a:rPr lang="en-US" dirty="0" smtClean="0"/>
              <a:t> </a:t>
            </a:r>
            <a:r>
              <a:rPr lang="en-US" dirty="0" err="1" smtClean="0"/>
              <a:t>decir</a:t>
            </a:r>
            <a:r>
              <a:rPr lang="en-US" dirty="0" smtClean="0"/>
              <a:t> la </a:t>
            </a:r>
            <a:r>
              <a:rPr lang="en-US" dirty="0" err="1" smtClean="0"/>
              <a:t>palabra</a:t>
            </a:r>
            <a:r>
              <a:rPr lang="en-US" dirty="0" smtClean="0"/>
              <a:t> </a:t>
            </a:r>
            <a:r>
              <a:rPr lang="en-US" i="1" dirty="0" smtClean="0"/>
              <a:t>fiesta?</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385870"/>
          </a:xfrm>
        </p:spPr>
        <p:txBody>
          <a:bodyPr/>
          <a:lstStyle/>
          <a:p>
            <a:r>
              <a:rPr lang="en-US" dirty="0" smtClean="0"/>
              <a:t>Let’s do a little practice making sentences…</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6370381"/>
          </a:xfrm>
        </p:spPr>
        <p:txBody>
          <a:bodyPr/>
          <a:lstStyle/>
          <a:p>
            <a:r>
              <a:rPr lang="en-US" dirty="0" err="1" smtClean="0"/>
              <a:t>Estudiar</a:t>
            </a:r>
            <a:r>
              <a:rPr lang="en-US" dirty="0" smtClean="0"/>
              <a:t>- to study</a:t>
            </a:r>
            <a:br>
              <a:rPr lang="en-US" dirty="0" smtClean="0"/>
            </a:br>
            <a:r>
              <a:rPr lang="en-US" dirty="0" err="1" smtClean="0"/>
              <a:t>Español</a:t>
            </a:r>
            <a:r>
              <a:rPr lang="en-US" dirty="0" smtClean="0"/>
              <a:t>- Spanish</a:t>
            </a:r>
            <a:br>
              <a:rPr lang="en-US" dirty="0" smtClean="0"/>
            </a:br>
            <a:r>
              <a:rPr lang="en-US" dirty="0" err="1" smtClean="0"/>
              <a:t>Yo</a:t>
            </a:r>
            <a:r>
              <a:rPr lang="en-US" dirty="0" smtClean="0"/>
              <a:t>- I</a:t>
            </a:r>
            <a:br>
              <a:rPr lang="en-US" dirty="0" smtClean="0"/>
            </a:br>
            <a:r>
              <a:rPr lang="en-US" dirty="0" err="1" smtClean="0"/>
              <a:t>Muchos</a:t>
            </a:r>
            <a:r>
              <a:rPr lang="en-US" dirty="0" smtClean="0"/>
              <a:t>- Many/a lot</a:t>
            </a:r>
            <a:br>
              <a:rPr lang="en-US" dirty="0" smtClean="0"/>
            </a:br>
            <a:r>
              <a:rPr lang="en-US" dirty="0" err="1" smtClean="0"/>
              <a:t>Por</a:t>
            </a:r>
            <a:r>
              <a:rPr lang="en-US" dirty="0" smtClean="0"/>
              <a:t>- For</a:t>
            </a:r>
            <a:br>
              <a:rPr lang="en-US" dirty="0" smtClean="0"/>
            </a:br>
            <a:r>
              <a:rPr lang="en-US" dirty="0" err="1" smtClean="0"/>
              <a:t>Horas</a:t>
            </a:r>
            <a:r>
              <a:rPr lang="en-US" dirty="0" smtClean="0"/>
              <a:t>- Hours</a:t>
            </a:r>
            <a:br>
              <a:rPr lang="en-US" dirty="0" smtClean="0"/>
            </a:br>
            <a:r>
              <a:rPr lang="en-US" dirty="0" smtClean="0"/>
              <a:t/>
            </a:r>
            <a:br>
              <a:rPr lang="en-US" dirty="0" smtClean="0"/>
            </a:br>
            <a:r>
              <a:rPr lang="en-US" dirty="0" smtClean="0"/>
              <a:t>I study Spanish for a long time.</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5859225"/>
          </a:xfrm>
        </p:spPr>
        <p:txBody>
          <a:bodyPr/>
          <a:lstStyle/>
          <a:p>
            <a:r>
              <a:rPr lang="en-US" dirty="0" err="1" smtClean="0"/>
              <a:t>Yo</a:t>
            </a:r>
            <a:r>
              <a:rPr lang="en-US" dirty="0" smtClean="0"/>
              <a:t> </a:t>
            </a:r>
            <a:r>
              <a:rPr lang="en-US" dirty="0" err="1" smtClean="0"/>
              <a:t>estudio</a:t>
            </a:r>
            <a:r>
              <a:rPr lang="en-US" dirty="0" smtClean="0"/>
              <a:t> </a:t>
            </a:r>
            <a:r>
              <a:rPr lang="en-US" dirty="0" err="1" smtClean="0"/>
              <a:t>español</a:t>
            </a:r>
            <a:r>
              <a:rPr lang="en-US" dirty="0" smtClean="0"/>
              <a:t> </a:t>
            </a:r>
            <a:r>
              <a:rPr lang="en-US" dirty="0" err="1" smtClean="0"/>
              <a:t>por</a:t>
            </a:r>
            <a:r>
              <a:rPr lang="en-US" dirty="0" smtClean="0"/>
              <a:t> </a:t>
            </a:r>
            <a:r>
              <a:rPr lang="en-US" dirty="0" err="1" smtClean="0"/>
              <a:t>muchas</a:t>
            </a:r>
            <a:r>
              <a:rPr lang="en-US" dirty="0" smtClean="0"/>
              <a:t> </a:t>
            </a:r>
            <a:r>
              <a:rPr lang="en-US" dirty="0" err="1" smtClean="0"/>
              <a:t>horas</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6014121"/>
          </a:xfrm>
        </p:spPr>
        <p:txBody>
          <a:bodyPr>
            <a:normAutofit fontScale="90000"/>
          </a:bodyPr>
          <a:lstStyle/>
          <a:p>
            <a:r>
              <a:rPr lang="en-US" dirty="0" err="1" smtClean="0"/>
              <a:t>Tener</a:t>
            </a:r>
            <a:r>
              <a:rPr lang="en-US" dirty="0" smtClean="0"/>
              <a:t>- To have</a:t>
            </a:r>
            <a:br>
              <a:rPr lang="en-US" dirty="0" smtClean="0"/>
            </a:br>
            <a:r>
              <a:rPr lang="en-US" dirty="0" err="1" smtClean="0"/>
              <a:t>Bolígrafo</a:t>
            </a:r>
            <a:r>
              <a:rPr lang="en-US" dirty="0" smtClean="0"/>
              <a:t>- Pen</a:t>
            </a:r>
            <a:br>
              <a:rPr lang="en-US" dirty="0" smtClean="0"/>
            </a:br>
            <a:r>
              <a:rPr lang="en-US" dirty="0" err="1" smtClean="0"/>
              <a:t>Rojo</a:t>
            </a:r>
            <a:r>
              <a:rPr lang="en-US" dirty="0" smtClean="0"/>
              <a:t>-Red</a:t>
            </a:r>
            <a:br>
              <a:rPr lang="en-US" dirty="0" smtClean="0"/>
            </a:br>
            <a:r>
              <a:rPr lang="en-US" dirty="0" err="1" smtClean="0"/>
              <a:t>Azule</a:t>
            </a:r>
            <a:r>
              <a:rPr lang="en-US" dirty="0" smtClean="0"/>
              <a:t>-Blue</a:t>
            </a:r>
            <a:br>
              <a:rPr lang="en-US" dirty="0" smtClean="0"/>
            </a:br>
            <a:r>
              <a:rPr lang="en-US" dirty="0" err="1" smtClean="0"/>
              <a:t>Cuaderno</a:t>
            </a:r>
            <a:r>
              <a:rPr lang="en-US" dirty="0" smtClean="0"/>
              <a:t>- Notebook</a:t>
            </a:r>
            <a:br>
              <a:rPr lang="en-US" dirty="0" smtClean="0"/>
            </a:br>
            <a:r>
              <a:rPr lang="en-US" dirty="0" err="1" smtClean="0"/>
              <a:t>Nosotros</a:t>
            </a:r>
            <a:r>
              <a:rPr lang="en-US" dirty="0" smtClean="0"/>
              <a:t>- We</a:t>
            </a:r>
            <a:br>
              <a:rPr lang="en-US" dirty="0" smtClean="0"/>
            </a:br>
            <a:r>
              <a:rPr lang="en-US" dirty="0" err="1" smtClean="0"/>
              <a:t>Siete</a:t>
            </a:r>
            <a:r>
              <a:rPr lang="en-US" dirty="0" smtClean="0"/>
              <a:t>- seven</a:t>
            </a:r>
            <a:br>
              <a:rPr lang="en-US" dirty="0" smtClean="0"/>
            </a:br>
            <a:r>
              <a:rPr lang="en-US" dirty="0" err="1" smtClean="0"/>
              <a:t>Cinco</a:t>
            </a:r>
            <a:r>
              <a:rPr lang="en-US" dirty="0" smtClean="0"/>
              <a:t>- five</a:t>
            </a:r>
            <a:br>
              <a:rPr lang="en-US" dirty="0" smtClean="0"/>
            </a:br>
            <a:r>
              <a:rPr lang="en-US" dirty="0" smtClean="0"/>
              <a:t/>
            </a:r>
            <a:br>
              <a:rPr lang="en-US" dirty="0" smtClean="0"/>
            </a:br>
            <a:r>
              <a:rPr lang="en-US" dirty="0" smtClean="0"/>
              <a:t>We have seven blue pens and five red notebooks</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60590"/>
          </a:xfrm>
        </p:spPr>
        <p:txBody>
          <a:bodyPr/>
          <a:lstStyle/>
          <a:p>
            <a:r>
              <a:rPr lang="en-US" dirty="0" err="1" smtClean="0"/>
              <a:t>Tenemos</a:t>
            </a:r>
            <a:r>
              <a:rPr lang="en-US" dirty="0" smtClean="0"/>
              <a:t> </a:t>
            </a:r>
            <a:r>
              <a:rPr lang="en-US" dirty="0" err="1" smtClean="0"/>
              <a:t>siete</a:t>
            </a:r>
            <a:r>
              <a:rPr lang="en-US" dirty="0" smtClean="0"/>
              <a:t> </a:t>
            </a:r>
            <a:r>
              <a:rPr lang="en-US" dirty="0" err="1" smtClean="0"/>
              <a:t>bolígrafos</a:t>
            </a:r>
            <a:r>
              <a:rPr lang="en-US" dirty="0" smtClean="0"/>
              <a:t> </a:t>
            </a:r>
            <a:r>
              <a:rPr lang="en-US" dirty="0" err="1" smtClean="0"/>
              <a:t>azules</a:t>
            </a:r>
            <a:r>
              <a:rPr lang="en-US" dirty="0" smtClean="0"/>
              <a:t> </a:t>
            </a:r>
            <a:r>
              <a:rPr lang="en-US" dirty="0" err="1" smtClean="0"/>
              <a:t>y</a:t>
            </a:r>
            <a:r>
              <a:rPr lang="en-US" dirty="0" smtClean="0"/>
              <a:t> </a:t>
            </a:r>
            <a:r>
              <a:rPr lang="en-US" dirty="0" err="1" smtClean="0"/>
              <a:t>cinco</a:t>
            </a:r>
            <a:r>
              <a:rPr lang="en-US" dirty="0" smtClean="0"/>
              <a:t> </a:t>
            </a:r>
            <a:r>
              <a:rPr lang="en-US" dirty="0" err="1" smtClean="0"/>
              <a:t>cuadernos</a:t>
            </a:r>
            <a:r>
              <a:rPr lang="en-US" dirty="0" smtClean="0"/>
              <a:t> </a:t>
            </a:r>
            <a:r>
              <a:rPr lang="en-US" dirty="0" err="1" smtClean="0"/>
              <a:t>rojos</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6277443"/>
          </a:xfrm>
        </p:spPr>
        <p:txBody>
          <a:bodyPr/>
          <a:lstStyle/>
          <a:p>
            <a:r>
              <a:rPr lang="en-US" dirty="0" err="1" smtClean="0"/>
              <a:t>Biología</a:t>
            </a:r>
            <a:r>
              <a:rPr lang="en-US" dirty="0" smtClean="0"/>
              <a:t>- Biology</a:t>
            </a:r>
            <a:br>
              <a:rPr lang="en-US" dirty="0" smtClean="0"/>
            </a:br>
            <a:r>
              <a:rPr lang="en-US" dirty="0" err="1" smtClean="0"/>
              <a:t>Tú</a:t>
            </a:r>
            <a:r>
              <a:rPr lang="en-US" dirty="0" smtClean="0"/>
              <a:t>- You</a:t>
            </a:r>
            <a:br>
              <a:rPr lang="en-US" dirty="0" smtClean="0"/>
            </a:br>
            <a:r>
              <a:rPr lang="en-US" dirty="0" smtClean="0"/>
              <a:t>Dos- two</a:t>
            </a:r>
            <a:br>
              <a:rPr lang="en-US" dirty="0" smtClean="0"/>
            </a:br>
            <a:r>
              <a:rPr lang="en-US" dirty="0" smtClean="0"/>
              <a:t>A-AT</a:t>
            </a:r>
            <a:br>
              <a:rPr lang="en-US" dirty="0" smtClean="0"/>
            </a:br>
            <a:r>
              <a:rPr lang="en-US" dirty="0" err="1" smtClean="0"/>
              <a:t>Tener</a:t>
            </a:r>
            <a:r>
              <a:rPr lang="en-US" dirty="0" smtClean="0"/>
              <a:t>- To have</a:t>
            </a:r>
            <a:br>
              <a:rPr lang="en-US" dirty="0" smtClean="0"/>
            </a:br>
            <a:r>
              <a:rPr lang="en-US" dirty="0" err="1" smtClean="0"/>
              <a:t>Martes</a:t>
            </a:r>
            <a:r>
              <a:rPr lang="en-US" dirty="0" smtClean="0"/>
              <a:t>- Tuesday</a:t>
            </a:r>
            <a:br>
              <a:rPr lang="en-US" dirty="0" smtClean="0"/>
            </a:br>
            <a:r>
              <a:rPr lang="en-US" dirty="0" err="1" smtClean="0"/>
              <a:t>Jueves</a:t>
            </a:r>
            <a:r>
              <a:rPr lang="en-US" dirty="0" smtClean="0"/>
              <a:t>- Thursday</a:t>
            </a:r>
            <a:br>
              <a:rPr lang="en-US" dirty="0" smtClean="0"/>
            </a:br>
            <a:r>
              <a:rPr lang="en-US" dirty="0" smtClean="0"/>
              <a:t>You have biology on Tuesdays and Thursdays at 2:00</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6370381"/>
          </a:xfrm>
        </p:spPr>
        <p:txBody>
          <a:bodyPr/>
          <a:lstStyle/>
          <a:p>
            <a:r>
              <a:rPr lang="en-US" dirty="0" err="1" smtClean="0"/>
              <a:t>Tú</a:t>
            </a:r>
            <a:r>
              <a:rPr lang="en-US" dirty="0" smtClean="0"/>
              <a:t> </a:t>
            </a:r>
            <a:r>
              <a:rPr lang="en-US" dirty="0" err="1" smtClean="0"/>
              <a:t>tienes</a:t>
            </a:r>
            <a:r>
              <a:rPr lang="en-US" dirty="0" smtClean="0"/>
              <a:t> la </a:t>
            </a:r>
            <a:r>
              <a:rPr lang="en-US" dirty="0" err="1" smtClean="0"/>
              <a:t>biología</a:t>
            </a:r>
            <a:r>
              <a:rPr lang="en-US" dirty="0" smtClean="0"/>
              <a:t> los </a:t>
            </a:r>
            <a:r>
              <a:rPr lang="en-US" dirty="0" err="1" smtClean="0"/>
              <a:t>martes</a:t>
            </a:r>
            <a:r>
              <a:rPr lang="en-US" dirty="0" smtClean="0"/>
              <a:t> </a:t>
            </a:r>
            <a:r>
              <a:rPr lang="en-US" dirty="0" err="1" smtClean="0"/>
              <a:t>y</a:t>
            </a:r>
            <a:r>
              <a:rPr lang="en-US" dirty="0" smtClean="0"/>
              <a:t> los </a:t>
            </a:r>
            <a:r>
              <a:rPr lang="en-US" dirty="0" err="1" smtClean="0"/>
              <a:t>jueves</a:t>
            </a:r>
            <a:r>
              <a:rPr lang="en-US" dirty="0" smtClean="0"/>
              <a:t> a </a:t>
            </a:r>
            <a:r>
              <a:rPr lang="en-US" dirty="0" err="1" smtClean="0"/>
              <a:t>las</a:t>
            </a:r>
            <a:r>
              <a:rPr lang="en-US" dirty="0" smtClean="0"/>
              <a:t> dos </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83362"/>
          </a:xfrm>
        </p:spPr>
        <p:txBody>
          <a:bodyPr/>
          <a:lstStyle/>
          <a:p>
            <a:r>
              <a:rPr lang="en-US" dirty="0" smtClean="0"/>
              <a:t>OK, let’s try with words you do not know yet… It always follows the same rules.</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6230975"/>
          </a:xfrm>
        </p:spPr>
        <p:txBody>
          <a:bodyPr/>
          <a:lstStyle/>
          <a:p>
            <a:r>
              <a:rPr lang="en-US" dirty="0" smtClean="0"/>
              <a:t>Amigo-Friend</a:t>
            </a:r>
            <a:br>
              <a:rPr lang="en-US" dirty="0" smtClean="0"/>
            </a:br>
            <a:r>
              <a:rPr lang="en-US" dirty="0" smtClean="0"/>
              <a:t>Cine-Movie theatre</a:t>
            </a:r>
            <a:br>
              <a:rPr lang="en-US" dirty="0" smtClean="0"/>
            </a:br>
            <a:r>
              <a:rPr lang="en-US" dirty="0" smtClean="0"/>
              <a:t>Al- To the</a:t>
            </a:r>
            <a:br>
              <a:rPr lang="en-US" dirty="0" smtClean="0"/>
            </a:br>
            <a:r>
              <a:rPr lang="en-US" dirty="0" smtClean="0"/>
              <a:t>El- the</a:t>
            </a:r>
            <a:br>
              <a:rPr lang="en-US" dirty="0" smtClean="0"/>
            </a:br>
            <a:r>
              <a:rPr lang="en-US" dirty="0" err="1" smtClean="0"/>
              <a:t>Caminar</a:t>
            </a:r>
            <a:r>
              <a:rPr lang="en-US" dirty="0" smtClean="0"/>
              <a:t>- To Walk</a:t>
            </a:r>
            <a:br>
              <a:rPr lang="en-US" dirty="0" smtClean="0"/>
            </a:br>
            <a:r>
              <a:rPr lang="en-US" dirty="0" err="1" smtClean="0"/>
              <a:t>Juntos</a:t>
            </a:r>
            <a:r>
              <a:rPr lang="en-US" dirty="0" smtClean="0"/>
              <a:t>- together</a:t>
            </a:r>
            <a:br>
              <a:rPr lang="en-US" dirty="0" smtClean="0"/>
            </a:br>
            <a:r>
              <a:rPr lang="en-US" dirty="0" smtClean="0"/>
              <a:t>The friends walk to the park together</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fabiapache.JPG"/>
          <p:cNvPicPr>
            <a:picLocks noGrp="1" noChangeAspect="1"/>
          </p:cNvPicPr>
          <p:nvPr>
            <p:ph idx="1"/>
          </p:nvPr>
        </p:nvPicPr>
        <p:blipFill>
          <a:blip r:embed="rId2"/>
          <a:srcRect l="-80665" r="-80665"/>
          <a:stretch>
            <a:fillRect/>
          </a:stretch>
        </p:blipFill>
        <p:spPr>
          <a:xfrm>
            <a:off x="-1967515" y="413239"/>
            <a:ext cx="6469178" cy="3557799"/>
          </a:xfrm>
        </p:spPr>
      </p:pic>
      <p:sp>
        <p:nvSpPr>
          <p:cNvPr id="5" name="TextBox 4"/>
          <p:cNvSpPr txBox="1"/>
          <p:nvPr/>
        </p:nvSpPr>
        <p:spPr>
          <a:xfrm>
            <a:off x="2573619" y="1417638"/>
            <a:ext cx="2137048" cy="923330"/>
          </a:xfrm>
          <a:prstGeom prst="rect">
            <a:avLst/>
          </a:prstGeom>
          <a:noFill/>
        </p:spPr>
        <p:txBody>
          <a:bodyPr wrap="none" rtlCol="0">
            <a:spAutoFit/>
          </a:bodyPr>
          <a:lstStyle/>
          <a:p>
            <a:endParaRPr lang="en-US" dirty="0" smtClean="0"/>
          </a:p>
          <a:p>
            <a:r>
              <a:rPr lang="en-US" dirty="0" smtClean="0"/>
              <a:t>Mucho Gusto Carlos. </a:t>
            </a:r>
          </a:p>
          <a:p>
            <a:endParaRPr lang="en-US" dirty="0" smtClean="0"/>
          </a:p>
        </p:txBody>
      </p:sp>
      <p:pic>
        <p:nvPicPr>
          <p:cNvPr id="6" name="Picture 5" descr="BabyCarlosFromTheHangover_bigger.jpg"/>
          <p:cNvPicPr>
            <a:picLocks noChangeAspect="1"/>
          </p:cNvPicPr>
          <p:nvPr/>
        </p:nvPicPr>
        <p:blipFill>
          <a:blip r:embed="rId3"/>
          <a:stretch>
            <a:fillRect/>
          </a:stretch>
        </p:blipFill>
        <p:spPr>
          <a:xfrm>
            <a:off x="5739618" y="694351"/>
            <a:ext cx="3404382" cy="2553287"/>
          </a:xfrm>
          <a:prstGeom prst="rect">
            <a:avLst/>
          </a:prstGeom>
        </p:spPr>
      </p:pic>
      <p:pic>
        <p:nvPicPr>
          <p:cNvPr id="7" name="Picture 6" descr="super_funny_animals_hilarious_pictures_strange-animal.jpg"/>
          <p:cNvPicPr>
            <a:picLocks noChangeAspect="1"/>
          </p:cNvPicPr>
          <p:nvPr/>
        </p:nvPicPr>
        <p:blipFill>
          <a:blip r:embed="rId4"/>
          <a:stretch>
            <a:fillRect/>
          </a:stretch>
        </p:blipFill>
        <p:spPr>
          <a:xfrm>
            <a:off x="6070600" y="3725872"/>
            <a:ext cx="3073400" cy="3132128"/>
          </a:xfrm>
          <a:prstGeom prst="rect">
            <a:avLst/>
          </a:prstGeom>
        </p:spPr>
      </p:pic>
      <p:sp>
        <p:nvSpPr>
          <p:cNvPr id="8" name="TextBox 7"/>
          <p:cNvSpPr txBox="1"/>
          <p:nvPr/>
        </p:nvSpPr>
        <p:spPr>
          <a:xfrm>
            <a:off x="2776910" y="3356540"/>
            <a:ext cx="3293690" cy="369332"/>
          </a:xfrm>
          <a:prstGeom prst="rect">
            <a:avLst/>
          </a:prstGeom>
          <a:noFill/>
        </p:spPr>
        <p:txBody>
          <a:bodyPr wrap="none" rtlCol="0">
            <a:spAutoFit/>
          </a:bodyPr>
          <a:lstStyle/>
          <a:p>
            <a:r>
              <a:rPr lang="en-US" dirty="0" smtClean="0"/>
              <a:t>Lolita, </a:t>
            </a:r>
            <a:r>
              <a:rPr lang="en-US" dirty="0" err="1" smtClean="0"/>
              <a:t>te</a:t>
            </a:r>
            <a:r>
              <a:rPr lang="en-US" dirty="0" smtClean="0"/>
              <a:t> </a:t>
            </a:r>
            <a:r>
              <a:rPr lang="en-US" dirty="0" err="1" smtClean="0"/>
              <a:t>presento</a:t>
            </a:r>
            <a:r>
              <a:rPr lang="en-US" dirty="0" smtClean="0"/>
              <a:t> mi amigo </a:t>
            </a:r>
            <a:r>
              <a:rPr lang="en-US" dirty="0" err="1" smtClean="0"/>
              <a:t>Paco</a:t>
            </a:r>
            <a:r>
              <a:rPr lang="en-US" dirty="0" smtClean="0"/>
              <a:t> </a:t>
            </a:r>
            <a:endParaRPr lang="en-US" dirty="0"/>
          </a:p>
        </p:txBody>
      </p:sp>
      <p:sp>
        <p:nvSpPr>
          <p:cNvPr id="9" name="TextBox 8"/>
          <p:cNvSpPr txBox="1"/>
          <p:nvPr/>
        </p:nvSpPr>
        <p:spPr>
          <a:xfrm>
            <a:off x="1993593" y="4420627"/>
            <a:ext cx="1655434" cy="369332"/>
          </a:xfrm>
          <a:prstGeom prst="rect">
            <a:avLst/>
          </a:prstGeom>
          <a:noFill/>
        </p:spPr>
        <p:txBody>
          <a:bodyPr wrap="none" rtlCol="0">
            <a:spAutoFit/>
          </a:bodyPr>
          <a:lstStyle/>
          <a:p>
            <a:r>
              <a:rPr lang="en-US" dirty="0" err="1" smtClean="0"/>
              <a:t>Encantada</a:t>
            </a:r>
            <a:r>
              <a:rPr lang="en-US" dirty="0" smtClean="0"/>
              <a:t> </a:t>
            </a:r>
            <a:r>
              <a:rPr lang="en-US" dirty="0" err="1" smtClean="0"/>
              <a:t>Paco</a:t>
            </a:r>
            <a:endParaRPr lang="en-US" dirty="0"/>
          </a:p>
        </p:txBody>
      </p:sp>
      <p:sp>
        <p:nvSpPr>
          <p:cNvPr id="10" name="TextBox 9"/>
          <p:cNvSpPr txBox="1"/>
          <p:nvPr/>
        </p:nvSpPr>
        <p:spPr>
          <a:xfrm>
            <a:off x="3427897" y="5106737"/>
            <a:ext cx="2147531" cy="369332"/>
          </a:xfrm>
          <a:prstGeom prst="rect">
            <a:avLst/>
          </a:prstGeom>
          <a:noFill/>
        </p:spPr>
        <p:txBody>
          <a:bodyPr wrap="none" rtlCol="0">
            <a:spAutoFit/>
          </a:bodyPr>
          <a:lstStyle/>
          <a:p>
            <a:pPr algn="ctr"/>
            <a:r>
              <a:rPr lang="en-US" dirty="0" smtClean="0"/>
              <a:t>El gusto </a:t>
            </a:r>
            <a:r>
              <a:rPr lang="en-US" dirty="0" err="1" smtClean="0"/>
              <a:t>es</a:t>
            </a:r>
            <a:r>
              <a:rPr lang="en-US" dirty="0" smtClean="0"/>
              <a:t> </a:t>
            </a:r>
            <a:r>
              <a:rPr lang="en-US" dirty="0" err="1" smtClean="0"/>
              <a:t>mío</a:t>
            </a:r>
            <a:r>
              <a:rPr lang="en-US" dirty="0" smtClean="0"/>
              <a:t> Lolita</a:t>
            </a:r>
            <a:endParaRPr lang="en-US" dirty="0"/>
          </a:p>
        </p:txBody>
      </p:sp>
      <p:sp>
        <p:nvSpPr>
          <p:cNvPr id="11" name="TextBox 10"/>
          <p:cNvSpPr txBox="1"/>
          <p:nvPr/>
        </p:nvSpPr>
        <p:spPr>
          <a:xfrm>
            <a:off x="748632" y="5948947"/>
            <a:ext cx="1734670" cy="369332"/>
          </a:xfrm>
          <a:prstGeom prst="rect">
            <a:avLst/>
          </a:prstGeom>
          <a:noFill/>
        </p:spPr>
        <p:txBody>
          <a:bodyPr wrap="none" rtlCol="0">
            <a:spAutoFit/>
          </a:bodyPr>
          <a:lstStyle/>
          <a:p>
            <a:r>
              <a:rPr lang="en-US" dirty="0" smtClean="0"/>
              <a:t>Exercise 2 pg. 90</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5998631"/>
          </a:xfrm>
        </p:spPr>
        <p:txBody>
          <a:bodyPr/>
          <a:lstStyle/>
          <a:p>
            <a:r>
              <a:rPr lang="en-US" dirty="0" smtClean="0"/>
              <a:t>Los amigos </a:t>
            </a:r>
            <a:r>
              <a:rPr lang="en-US" dirty="0" err="1" smtClean="0"/>
              <a:t>caminan</a:t>
            </a:r>
            <a:r>
              <a:rPr lang="en-US" dirty="0" smtClean="0"/>
              <a:t> al cine </a:t>
            </a:r>
            <a:r>
              <a:rPr lang="en-US" dirty="0" err="1" smtClean="0"/>
              <a:t>juntos</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5874715"/>
          </a:xfrm>
        </p:spPr>
        <p:txBody>
          <a:bodyPr>
            <a:normAutofit fontScale="90000"/>
          </a:bodyPr>
          <a:lstStyle/>
          <a:p>
            <a:r>
              <a:rPr lang="en-US" dirty="0" smtClean="0"/>
              <a:t>El- The</a:t>
            </a:r>
            <a:br>
              <a:rPr lang="en-US" dirty="0" smtClean="0"/>
            </a:br>
            <a:r>
              <a:rPr lang="en-US" dirty="0" err="1" smtClean="0"/>
              <a:t>Cantar</a:t>
            </a:r>
            <a:r>
              <a:rPr lang="en-US" dirty="0" smtClean="0"/>
              <a:t>- To Sing</a:t>
            </a:r>
            <a:br>
              <a:rPr lang="en-US" dirty="0" smtClean="0"/>
            </a:br>
            <a:r>
              <a:rPr lang="en-US" dirty="0" err="1" smtClean="0"/>
              <a:t>Felíz</a:t>
            </a:r>
            <a:r>
              <a:rPr lang="en-US" dirty="0" smtClean="0"/>
              <a:t>- Happy</a:t>
            </a:r>
            <a:br>
              <a:rPr lang="en-US" dirty="0" smtClean="0"/>
            </a:br>
            <a:r>
              <a:rPr lang="en-US" dirty="0" err="1" smtClean="0"/>
              <a:t>Bañera</a:t>
            </a:r>
            <a:r>
              <a:rPr lang="en-US" dirty="0" smtClean="0"/>
              <a:t>- Bathtub</a:t>
            </a:r>
            <a:br>
              <a:rPr lang="en-US" dirty="0" smtClean="0"/>
            </a:br>
            <a:r>
              <a:rPr lang="en-US" dirty="0" err="1" smtClean="0"/>
              <a:t>Él</a:t>
            </a:r>
            <a:r>
              <a:rPr lang="en-US" dirty="0" smtClean="0"/>
              <a:t>- He</a:t>
            </a:r>
            <a:br>
              <a:rPr lang="en-US" dirty="0" smtClean="0"/>
            </a:br>
            <a:r>
              <a:rPr lang="en-US" dirty="0" err="1" smtClean="0"/>
              <a:t>Canción</a:t>
            </a:r>
            <a:r>
              <a:rPr lang="en-US" dirty="0" smtClean="0"/>
              <a:t>- Song</a:t>
            </a:r>
            <a:br>
              <a:rPr lang="en-US" dirty="0" smtClean="0"/>
            </a:br>
            <a:r>
              <a:rPr lang="en-US" dirty="0" smtClean="0"/>
              <a:t>En- In</a:t>
            </a:r>
            <a:br>
              <a:rPr lang="en-US" dirty="0" smtClean="0"/>
            </a:br>
            <a:r>
              <a:rPr lang="en-US" dirty="0" smtClean="0"/>
              <a:t/>
            </a:r>
            <a:br>
              <a:rPr lang="en-US" dirty="0" smtClean="0"/>
            </a:br>
            <a:r>
              <a:rPr lang="en-US" dirty="0" smtClean="0"/>
              <a:t>He sings happy songs in the bathtub</a:t>
            </a: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07058"/>
          </a:xfrm>
        </p:spPr>
        <p:txBody>
          <a:bodyPr/>
          <a:lstStyle/>
          <a:p>
            <a:r>
              <a:rPr lang="en-US" dirty="0" err="1" smtClean="0"/>
              <a:t>Él</a:t>
            </a:r>
            <a:r>
              <a:rPr lang="en-US" dirty="0" smtClean="0"/>
              <a:t> </a:t>
            </a:r>
            <a:r>
              <a:rPr lang="en-US" dirty="0" err="1" smtClean="0"/>
              <a:t>canta</a:t>
            </a:r>
            <a:r>
              <a:rPr lang="en-US" dirty="0" smtClean="0"/>
              <a:t> </a:t>
            </a:r>
            <a:r>
              <a:rPr lang="en-US" dirty="0" err="1" smtClean="0"/>
              <a:t>canciónes</a:t>
            </a:r>
            <a:r>
              <a:rPr lang="en-US" dirty="0" smtClean="0"/>
              <a:t> </a:t>
            </a:r>
            <a:r>
              <a:rPr lang="en-US" dirty="0" err="1" smtClean="0"/>
              <a:t>felíces</a:t>
            </a:r>
            <a:r>
              <a:rPr lang="en-US" dirty="0" smtClean="0"/>
              <a:t> en la </a:t>
            </a:r>
            <a:r>
              <a:rPr lang="en-US" dirty="0" err="1" smtClean="0"/>
              <a:t>bañera</a:t>
            </a:r>
            <a:r>
              <a:rPr lang="en-US" smtClean="0"/>
              <a:t>.</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969500"/>
          </a:xfrm>
        </p:spPr>
        <p:txBody>
          <a:bodyPr>
            <a:normAutofit/>
          </a:bodyPr>
          <a:lstStyle/>
          <a:p>
            <a:r>
              <a:rPr lang="en-US" dirty="0" smtClean="0"/>
              <a:t>Another irregular verb.</a:t>
            </a:r>
            <a:br>
              <a:rPr lang="en-US" dirty="0" smtClean="0"/>
            </a:br>
            <a:r>
              <a:rPr lang="en-US" dirty="0" smtClean="0"/>
              <a:t>I hope you’re excited!</a:t>
            </a:r>
            <a:br>
              <a:rPr lang="en-US" dirty="0" smtClean="0"/>
            </a:b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2548"/>
          </a:xfrm>
        </p:spPr>
        <p:txBody>
          <a:bodyPr/>
          <a:lstStyle/>
          <a:p>
            <a:r>
              <a:rPr lang="en-US" u="sng" dirty="0" smtClean="0"/>
              <a:t>IR– to go</a:t>
            </a:r>
            <a:br>
              <a:rPr lang="en-US" u="sng" dirty="0" smtClean="0"/>
            </a:br>
            <a:r>
              <a:rPr lang="en-US" u="sng" dirty="0" smtClean="0"/>
              <a:t/>
            </a:r>
            <a:br>
              <a:rPr lang="en-US" u="sng" dirty="0" smtClean="0"/>
            </a:br>
            <a:r>
              <a:rPr lang="en-US" sz="3600" dirty="0" err="1" smtClean="0"/>
              <a:t>Yo</a:t>
            </a:r>
            <a:r>
              <a:rPr lang="en-US" sz="3600" dirty="0" err="1" smtClean="0">
                <a:latin typeface="Wingdings"/>
                <a:ea typeface="Wingdings"/>
                <a:cs typeface="Wingdings"/>
              </a:rPr>
              <a:t></a:t>
            </a:r>
            <a:r>
              <a:rPr lang="en-US" sz="3600" dirty="0" err="1" smtClean="0"/>
              <a:t>Voy</a:t>
            </a:r>
            <a:r>
              <a:rPr lang="en-US" sz="3600" dirty="0" smtClean="0"/>
              <a:t>			</a:t>
            </a:r>
            <a:r>
              <a:rPr lang="en-US" sz="3600" dirty="0" err="1" smtClean="0"/>
              <a:t>Nosotros</a:t>
            </a:r>
            <a:r>
              <a:rPr lang="en-US" sz="3600" dirty="0" err="1" smtClean="0">
                <a:latin typeface="Wingdings"/>
                <a:ea typeface="Wingdings"/>
                <a:cs typeface="Wingdings"/>
              </a:rPr>
              <a:t></a:t>
            </a:r>
            <a:r>
              <a:rPr lang="en-US" sz="3600" dirty="0" err="1" smtClean="0"/>
              <a:t>Vamos</a:t>
            </a:r>
            <a:r>
              <a:rPr lang="en-US" sz="3600" dirty="0" smtClean="0"/>
              <a:t/>
            </a:r>
            <a:br>
              <a:rPr lang="en-US" sz="3600" dirty="0" smtClean="0"/>
            </a:br>
            <a:r>
              <a:rPr lang="en-US" sz="3600" dirty="0" err="1" smtClean="0"/>
              <a:t>Tú</a:t>
            </a:r>
            <a:r>
              <a:rPr lang="en-US" sz="3600" dirty="0" err="1" smtClean="0">
                <a:latin typeface="Wingdings"/>
                <a:ea typeface="Wingdings"/>
                <a:cs typeface="Wingdings"/>
              </a:rPr>
              <a:t></a:t>
            </a:r>
            <a:r>
              <a:rPr lang="en-US" sz="3600" dirty="0" err="1" smtClean="0"/>
              <a:t>Vas</a:t>
            </a:r>
            <a:r>
              <a:rPr lang="en-US" sz="3600" dirty="0" smtClean="0"/>
              <a:t>			</a:t>
            </a:r>
            <a:r>
              <a:rPr lang="en-US" sz="3600" dirty="0" err="1" smtClean="0"/>
              <a:t>Vosotros</a:t>
            </a:r>
            <a:r>
              <a:rPr lang="en-US" sz="3600" dirty="0" err="1" smtClean="0">
                <a:latin typeface="Wingdings"/>
                <a:ea typeface="Wingdings"/>
                <a:cs typeface="Wingdings"/>
              </a:rPr>
              <a:t></a:t>
            </a:r>
            <a:r>
              <a:rPr lang="en-US" sz="3600" dirty="0" err="1" smtClean="0"/>
              <a:t>Vais</a:t>
            </a:r>
            <a:r>
              <a:rPr lang="en-US" sz="3600" dirty="0" smtClean="0"/>
              <a:t/>
            </a:r>
            <a:br>
              <a:rPr lang="en-US" sz="3600" dirty="0" smtClean="0"/>
            </a:br>
            <a:r>
              <a:rPr lang="en-US" sz="3600" dirty="0" err="1" smtClean="0"/>
              <a:t>Él/Ella/Ud.</a:t>
            </a:r>
            <a:r>
              <a:rPr lang="en-US" sz="3600" dirty="0" err="1" smtClean="0">
                <a:latin typeface="Wingdings"/>
                <a:ea typeface="Wingdings"/>
                <a:cs typeface="Wingdings"/>
              </a:rPr>
              <a:t></a:t>
            </a:r>
            <a:r>
              <a:rPr lang="en-US" sz="3600" dirty="0" err="1" smtClean="0"/>
              <a:t>Va</a:t>
            </a:r>
            <a:r>
              <a:rPr lang="en-US" sz="3600" dirty="0" smtClean="0"/>
              <a:t>	        </a:t>
            </a:r>
            <a:r>
              <a:rPr lang="en-US" sz="3600" dirty="0" err="1" smtClean="0"/>
              <a:t>Ellos/Ellas/Uds.</a:t>
            </a:r>
            <a:r>
              <a:rPr lang="en-US" sz="3600" dirty="0" err="1" smtClean="0">
                <a:latin typeface="Wingdings"/>
                <a:ea typeface="Wingdings"/>
                <a:cs typeface="Wingdings"/>
              </a:rPr>
              <a:t></a:t>
            </a:r>
            <a:r>
              <a:rPr lang="en-US" sz="3600" dirty="0" err="1" smtClean="0"/>
              <a:t>Van</a:t>
            </a:r>
            <a:r>
              <a:rPr lang="en-US" sz="3600" dirty="0" smtClean="0"/>
              <a:t/>
            </a:r>
            <a:br>
              <a:rPr lang="en-US" sz="3600" dirty="0" smtClean="0"/>
            </a:br>
            <a:r>
              <a:rPr lang="en-US" sz="3600" dirty="0" smtClean="0"/>
              <a:t/>
            </a:r>
            <a:br>
              <a:rPr lang="en-US" sz="3600" dirty="0" smtClean="0"/>
            </a:br>
            <a:endParaRPr lang="en-US" sz="3600" u="sng" dirty="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4403207"/>
          </a:xfrm>
        </p:spPr>
        <p:txBody>
          <a:bodyPr>
            <a:normAutofit/>
          </a:bodyPr>
          <a:lstStyle/>
          <a:p>
            <a:r>
              <a:rPr lang="en-US" dirty="0" smtClean="0"/>
              <a:t>The Verb </a:t>
            </a:r>
            <a:r>
              <a:rPr lang="en-US" i="1" dirty="0" err="1" smtClean="0"/>
              <a:t>ir</a:t>
            </a:r>
            <a:r>
              <a:rPr lang="en-US" dirty="0" smtClean="0"/>
              <a:t> is usually followed by the preposition </a:t>
            </a:r>
            <a:r>
              <a:rPr lang="en-US" i="1" dirty="0" smtClean="0"/>
              <a:t>a</a:t>
            </a:r>
            <a:r>
              <a:rPr lang="en-US" dirty="0" smtClean="0"/>
              <a:t/>
            </a:r>
            <a:br>
              <a:rPr lang="en-US" dirty="0" smtClean="0"/>
            </a:br>
            <a:r>
              <a:rPr lang="en-US" dirty="0" smtClean="0"/>
              <a:t/>
            </a:r>
            <a:br>
              <a:rPr lang="en-US" dirty="0" smtClean="0"/>
            </a:br>
            <a:r>
              <a:rPr lang="en-US" dirty="0" smtClean="0"/>
              <a:t>Ex: “</a:t>
            </a:r>
            <a:r>
              <a:rPr lang="en-US" dirty="0" err="1" smtClean="0"/>
              <a:t>Yo</a:t>
            </a:r>
            <a:r>
              <a:rPr lang="en-US" dirty="0" smtClean="0"/>
              <a:t> </a:t>
            </a:r>
            <a:r>
              <a:rPr lang="en-US" dirty="0" err="1" smtClean="0"/>
              <a:t>voy</a:t>
            </a:r>
            <a:r>
              <a:rPr lang="en-US" dirty="0" smtClean="0"/>
              <a:t> </a:t>
            </a:r>
            <a:r>
              <a:rPr lang="en-US" b="1" dirty="0" smtClean="0"/>
              <a:t>a</a:t>
            </a:r>
            <a:r>
              <a:rPr lang="en-US" i="1" dirty="0" smtClean="0"/>
              <a:t> </a:t>
            </a:r>
            <a:r>
              <a:rPr lang="en-US" dirty="0" err="1" smtClean="0"/>
              <a:t>una</a:t>
            </a:r>
            <a:r>
              <a:rPr lang="en-US" dirty="0" smtClean="0"/>
              <a:t> fiesta </a:t>
            </a:r>
            <a:r>
              <a:rPr lang="en-US" dirty="0" err="1" smtClean="0"/>
              <a:t>este</a:t>
            </a:r>
            <a:r>
              <a:rPr lang="en-US" dirty="0" smtClean="0"/>
              <a:t> fin de </a:t>
            </a:r>
            <a:r>
              <a:rPr lang="en-US" dirty="0" err="1" smtClean="0"/>
              <a:t>semana</a:t>
            </a:r>
            <a:r>
              <a:rPr lang="en-US" dirty="0" smtClean="0"/>
              <a:t>” </a:t>
            </a:r>
            <a:br>
              <a:rPr lang="en-US" dirty="0" smtClean="0"/>
            </a:b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83362"/>
          </a:xfrm>
        </p:spPr>
        <p:txBody>
          <a:bodyPr>
            <a:noAutofit/>
          </a:bodyPr>
          <a:lstStyle/>
          <a:p>
            <a:r>
              <a:rPr lang="en-US" sz="3600" dirty="0" smtClean="0"/>
              <a:t>The prepositions </a:t>
            </a:r>
            <a:r>
              <a:rPr lang="en-US" sz="3600" i="1" dirty="0" smtClean="0"/>
              <a:t>a </a:t>
            </a:r>
            <a:r>
              <a:rPr lang="en-US" sz="3600" dirty="0" smtClean="0"/>
              <a:t>and </a:t>
            </a:r>
            <a:r>
              <a:rPr lang="en-US" sz="3600" i="1" dirty="0" smtClean="0"/>
              <a:t>de</a:t>
            </a:r>
            <a:r>
              <a:rPr lang="en-US" sz="3600" dirty="0" smtClean="0"/>
              <a:t> both contract in front of </a:t>
            </a:r>
            <a:r>
              <a:rPr lang="en-US" sz="3600" i="1" dirty="0" smtClean="0"/>
              <a:t>el</a:t>
            </a:r>
            <a:br>
              <a:rPr lang="en-US" sz="3600" i="1" dirty="0" smtClean="0"/>
            </a:br>
            <a:r>
              <a:rPr lang="en-US" sz="3600" i="1" dirty="0" smtClean="0"/>
              <a:t>a </a:t>
            </a:r>
            <a:r>
              <a:rPr lang="en-US" sz="3600" dirty="0" smtClean="0"/>
              <a:t>+ </a:t>
            </a:r>
            <a:r>
              <a:rPr lang="en-US" sz="3600" i="1" dirty="0" smtClean="0"/>
              <a:t>el </a:t>
            </a:r>
            <a:r>
              <a:rPr lang="en-US" sz="3600" dirty="0" smtClean="0"/>
              <a:t>= </a:t>
            </a:r>
            <a:r>
              <a:rPr lang="en-US" sz="3600" i="1" dirty="0" smtClean="0"/>
              <a:t>al</a:t>
            </a:r>
            <a:br>
              <a:rPr lang="en-US" sz="3600" i="1" dirty="0" smtClean="0"/>
            </a:br>
            <a:r>
              <a:rPr lang="en-US" sz="3600" i="1" dirty="0" smtClean="0"/>
              <a:t>de </a:t>
            </a:r>
            <a:r>
              <a:rPr lang="en-US" sz="3600" dirty="0" smtClean="0"/>
              <a:t>+ </a:t>
            </a:r>
            <a:r>
              <a:rPr lang="en-US" sz="3600" i="1" dirty="0" smtClean="0"/>
              <a:t>el </a:t>
            </a:r>
            <a:r>
              <a:rPr lang="en-US" sz="3600" dirty="0" smtClean="0"/>
              <a:t>= </a:t>
            </a:r>
            <a:r>
              <a:rPr lang="en-US" sz="3600" i="1" dirty="0" smtClean="0"/>
              <a:t>del</a:t>
            </a:r>
            <a:br>
              <a:rPr lang="en-US" sz="3600" i="1" dirty="0" smtClean="0"/>
            </a:br>
            <a:r>
              <a:rPr lang="en-US" sz="3600" dirty="0" smtClean="0"/>
              <a:t>Ex: </a:t>
            </a:r>
            <a:r>
              <a:rPr lang="en-US" sz="3600" dirty="0" err="1" smtClean="0"/>
              <a:t>voy</a:t>
            </a:r>
            <a:r>
              <a:rPr lang="en-US" sz="3600" dirty="0" smtClean="0"/>
              <a:t> </a:t>
            </a:r>
            <a:r>
              <a:rPr lang="en-US" sz="3600" dirty="0" err="1" smtClean="0"/>
              <a:t>a⏎el</a:t>
            </a:r>
            <a:r>
              <a:rPr lang="en-US" sz="3600" dirty="0" smtClean="0"/>
              <a:t> hotel</a:t>
            </a:r>
            <a:br>
              <a:rPr lang="en-US" sz="3600" dirty="0" smtClean="0"/>
            </a:br>
            <a:r>
              <a:rPr lang="en-US" sz="3600" dirty="0" err="1" smtClean="0"/>
              <a:t>Voy</a:t>
            </a:r>
            <a:r>
              <a:rPr lang="en-US" sz="3600" dirty="0" smtClean="0"/>
              <a:t> </a:t>
            </a:r>
            <a:r>
              <a:rPr lang="en-US" sz="3600" b="1" i="1" u="sng" dirty="0" smtClean="0"/>
              <a:t>al</a:t>
            </a:r>
            <a:r>
              <a:rPr lang="en-US" sz="3600" dirty="0" smtClean="0"/>
              <a:t> hotel</a:t>
            </a:r>
            <a:br>
              <a:rPr lang="en-US" sz="3600" dirty="0" smtClean="0"/>
            </a:br>
            <a:r>
              <a:rPr lang="en-US" sz="3600" dirty="0" smtClean="0"/>
              <a:t>Ex: Te </a:t>
            </a:r>
            <a:r>
              <a:rPr lang="en-US" sz="3600" dirty="0" err="1" smtClean="0"/>
              <a:t>presento</a:t>
            </a:r>
            <a:r>
              <a:rPr lang="en-US" sz="3600" dirty="0" smtClean="0"/>
              <a:t> </a:t>
            </a:r>
            <a:r>
              <a:rPr lang="en-US" sz="3600" dirty="0" err="1" smtClean="0"/>
              <a:t>a</a:t>
            </a:r>
            <a:r>
              <a:rPr lang="en-US" sz="3600" dirty="0" err="1" smtClean="0">
                <a:latin typeface="ＭＳ ゴシック"/>
                <a:ea typeface="ＭＳ ゴシック"/>
                <a:cs typeface="ＭＳ ゴシック"/>
              </a:rPr>
              <a:t>⏎</a:t>
            </a:r>
            <a:r>
              <a:rPr lang="en-US" sz="3600" dirty="0" err="1" smtClean="0"/>
              <a:t>el</a:t>
            </a:r>
            <a:r>
              <a:rPr lang="en-US" sz="3600" dirty="0" smtClean="0"/>
              <a:t> amigo </a:t>
            </a:r>
            <a:r>
              <a:rPr lang="en-US" sz="3600" dirty="0" err="1" smtClean="0"/>
              <a:t>de</a:t>
            </a:r>
            <a:r>
              <a:rPr lang="en-US" sz="3600" dirty="0" err="1" smtClean="0">
                <a:latin typeface="ＭＳ ゴシック"/>
                <a:ea typeface="ＭＳ ゴシック"/>
                <a:cs typeface="ＭＳ ゴシック"/>
              </a:rPr>
              <a:t>⏎</a:t>
            </a:r>
            <a:r>
              <a:rPr lang="en-US" sz="3600" dirty="0" err="1" smtClean="0"/>
              <a:t>el</a:t>
            </a:r>
            <a:r>
              <a:rPr lang="en-US" sz="3600" dirty="0" smtClean="0"/>
              <a:t> </a:t>
            </a:r>
            <a:r>
              <a:rPr lang="en-US" sz="3600" dirty="0" err="1" smtClean="0"/>
              <a:t>estudiante</a:t>
            </a:r>
            <a:r>
              <a:rPr lang="en-US" sz="3600" dirty="0" smtClean="0"/>
              <a:t/>
            </a:r>
            <a:br>
              <a:rPr lang="en-US" sz="3600" dirty="0" smtClean="0"/>
            </a:br>
            <a:r>
              <a:rPr lang="en-US" sz="3600" dirty="0" smtClean="0"/>
              <a:t> Te </a:t>
            </a:r>
            <a:r>
              <a:rPr lang="en-US" sz="3600" dirty="0" err="1" smtClean="0"/>
              <a:t>presento</a:t>
            </a:r>
            <a:r>
              <a:rPr lang="en-US" sz="3600" dirty="0" smtClean="0"/>
              <a:t> </a:t>
            </a:r>
            <a:r>
              <a:rPr lang="en-US" sz="3600" b="1" i="1" dirty="0" smtClean="0"/>
              <a:t>al</a:t>
            </a:r>
            <a:r>
              <a:rPr lang="en-US" sz="3600" dirty="0" smtClean="0"/>
              <a:t> amigo </a:t>
            </a:r>
            <a:r>
              <a:rPr lang="en-US" sz="3600" b="1" i="1" dirty="0" smtClean="0"/>
              <a:t>del</a:t>
            </a:r>
            <a:r>
              <a:rPr lang="en-US" sz="3600" dirty="0" smtClean="0"/>
              <a:t> </a:t>
            </a:r>
            <a:r>
              <a:rPr lang="en-US" sz="3600" dirty="0" err="1" smtClean="0"/>
              <a:t>estudiante</a:t>
            </a:r>
            <a:r>
              <a:rPr lang="en-US" sz="3600" dirty="0" smtClean="0"/>
              <a:t> </a:t>
            </a:r>
            <a:r>
              <a:rPr lang="en-US" sz="3600" dirty="0" err="1" smtClean="0"/>
              <a:t>nuevo</a:t>
            </a:r>
            <a:r>
              <a:rPr lang="en-US" sz="3600" dirty="0" smtClean="0"/>
              <a:t/>
            </a:r>
            <a:br>
              <a:rPr lang="en-US" sz="3600" dirty="0" smtClean="0"/>
            </a:br>
            <a:r>
              <a:rPr lang="en-US" sz="3600" dirty="0" smtClean="0"/>
              <a:t>I am presenting you to the friend of the new student</a:t>
            </a:r>
            <a:r>
              <a:rPr lang="en-US" sz="3600" i="1" dirty="0" smtClean="0"/>
              <a:t/>
            </a:r>
            <a:br>
              <a:rPr lang="en-US" sz="3600" i="1" dirty="0" smtClean="0"/>
            </a:br>
            <a:endParaRPr lang="en-US" sz="3600" dirty="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6308423"/>
          </a:xfrm>
        </p:spPr>
        <p:txBody>
          <a:bodyPr>
            <a:normAutofit fontScale="90000"/>
          </a:bodyPr>
          <a:lstStyle/>
          <a:p>
            <a:r>
              <a:rPr lang="en-US" dirty="0" smtClean="0"/>
              <a:t>Little side note: when you talk </a:t>
            </a:r>
            <a:r>
              <a:rPr lang="en-US" b="1" i="1" dirty="0" smtClean="0"/>
              <a:t>to</a:t>
            </a:r>
            <a:r>
              <a:rPr lang="en-US" dirty="0" smtClean="0"/>
              <a:t> someone with a title, use the appropriate title of respect </a:t>
            </a:r>
            <a:br>
              <a:rPr lang="en-US" dirty="0" smtClean="0"/>
            </a:br>
            <a:r>
              <a:rPr lang="en-US" dirty="0" smtClean="0"/>
              <a:t>Ex: ¡</a:t>
            </a:r>
            <a:r>
              <a:rPr lang="en-US" dirty="0" err="1" smtClean="0"/>
              <a:t>Hola</a:t>
            </a:r>
            <a:r>
              <a:rPr lang="en-US" dirty="0" smtClean="0"/>
              <a:t> Srta. </a:t>
            </a:r>
            <a:r>
              <a:rPr lang="en-US" dirty="0" err="1" smtClean="0"/>
              <a:t>Petrucci</a:t>
            </a:r>
            <a:r>
              <a:rPr lang="en-US" dirty="0" smtClean="0"/>
              <a:t>, </a:t>
            </a:r>
            <a:r>
              <a:rPr lang="en-US" dirty="0" err="1" smtClean="0"/>
              <a:t>español</a:t>
            </a:r>
            <a:r>
              <a:rPr lang="en-US" dirty="0" smtClean="0"/>
              <a:t> </a:t>
            </a:r>
            <a:r>
              <a:rPr lang="en-US" dirty="0" err="1" smtClean="0"/>
              <a:t>es</a:t>
            </a:r>
            <a:r>
              <a:rPr lang="en-US" dirty="0" smtClean="0"/>
              <a:t> mi </a:t>
            </a:r>
            <a:r>
              <a:rPr lang="en-US" dirty="0" err="1" smtClean="0"/>
              <a:t>clase</a:t>
            </a:r>
            <a:r>
              <a:rPr lang="en-US" dirty="0" smtClean="0"/>
              <a:t> </a:t>
            </a:r>
            <a:r>
              <a:rPr lang="en-US" dirty="0" err="1" smtClean="0"/>
              <a:t>favorita</a:t>
            </a:r>
            <a:r>
              <a:rPr lang="en-US" dirty="0" smtClean="0"/>
              <a:t>!</a:t>
            </a:r>
            <a:r>
              <a:rPr lang="en-US" b="1" i="1" dirty="0" smtClean="0"/>
              <a:t> </a:t>
            </a:r>
            <a:br>
              <a:rPr lang="en-US" b="1" i="1" dirty="0" smtClean="0"/>
            </a:br>
            <a:r>
              <a:rPr lang="en-US" dirty="0" smtClean="0"/>
              <a:t>But, when speaking </a:t>
            </a:r>
            <a:r>
              <a:rPr lang="en-US" b="1" i="1" dirty="0" smtClean="0"/>
              <a:t>about</a:t>
            </a:r>
            <a:r>
              <a:rPr lang="en-US" dirty="0" smtClean="0"/>
              <a:t> someone with a title, use the </a:t>
            </a:r>
            <a:r>
              <a:rPr lang="en-US" dirty="0" err="1" smtClean="0"/>
              <a:t>definate</a:t>
            </a:r>
            <a:r>
              <a:rPr lang="en-US" dirty="0" smtClean="0"/>
              <a:t> article: </a:t>
            </a:r>
            <a:br>
              <a:rPr lang="en-US" dirty="0" smtClean="0"/>
            </a:br>
            <a:r>
              <a:rPr lang="en-US" dirty="0" smtClean="0"/>
              <a:t>la, el, </a:t>
            </a:r>
            <a:r>
              <a:rPr lang="en-US" dirty="0" err="1" smtClean="0"/>
              <a:t>las</a:t>
            </a:r>
            <a:r>
              <a:rPr lang="en-US" dirty="0" smtClean="0"/>
              <a:t>, or los</a:t>
            </a:r>
            <a:br>
              <a:rPr lang="en-US" dirty="0" smtClean="0"/>
            </a:br>
            <a:r>
              <a:rPr lang="en-US" dirty="0" smtClean="0"/>
              <a:t>Ex: La Srta. </a:t>
            </a:r>
            <a:r>
              <a:rPr lang="en-US" dirty="0" err="1" smtClean="0"/>
              <a:t>Petrucci</a:t>
            </a:r>
            <a:r>
              <a:rPr lang="en-US" dirty="0" smtClean="0"/>
              <a:t> </a:t>
            </a:r>
            <a:r>
              <a:rPr lang="en-US" dirty="0" err="1" smtClean="0"/>
              <a:t>es</a:t>
            </a:r>
            <a:r>
              <a:rPr lang="en-US" dirty="0" smtClean="0"/>
              <a:t> mi </a:t>
            </a:r>
            <a:r>
              <a:rPr lang="en-US" dirty="0" err="1" smtClean="0"/>
              <a:t>profesora</a:t>
            </a:r>
            <a:r>
              <a:rPr lang="en-US" dirty="0" smtClean="0"/>
              <a:t> </a:t>
            </a:r>
            <a:r>
              <a:rPr lang="en-US" dirty="0" err="1" smtClean="0"/>
              <a:t>favorita</a:t>
            </a:r>
            <a:endParaRPr lang="en-US" b="1" i="1" dirty="0"/>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23912"/>
          </a:xfrm>
        </p:spPr>
        <p:txBody>
          <a:bodyPr/>
          <a:lstStyle/>
          <a:p>
            <a:r>
              <a:rPr lang="en-US" dirty="0" smtClean="0"/>
              <a:t>That means, if you use </a:t>
            </a:r>
            <a:r>
              <a:rPr lang="en-US" i="1" dirty="0" smtClean="0"/>
              <a:t>a </a:t>
            </a:r>
            <a:r>
              <a:rPr lang="en-US" dirty="0" smtClean="0"/>
              <a:t>or </a:t>
            </a:r>
            <a:r>
              <a:rPr lang="en-US" i="1" dirty="0" smtClean="0"/>
              <a:t>de</a:t>
            </a:r>
            <a:r>
              <a:rPr lang="en-US" dirty="0" smtClean="0"/>
              <a:t>, you must contract them</a:t>
            </a:r>
            <a:br>
              <a:rPr lang="en-US" dirty="0" smtClean="0"/>
            </a:br>
            <a:r>
              <a:rPr lang="en-US" dirty="0" smtClean="0"/>
              <a:t>Ex: Es la </a:t>
            </a:r>
            <a:r>
              <a:rPr lang="en-US" dirty="0" err="1" smtClean="0"/>
              <a:t>clase</a:t>
            </a:r>
            <a:r>
              <a:rPr lang="en-US" dirty="0" smtClean="0"/>
              <a:t> </a:t>
            </a:r>
            <a:r>
              <a:rPr lang="en-US" b="1" i="1" dirty="0" smtClean="0"/>
              <a:t>del</a:t>
            </a:r>
            <a:r>
              <a:rPr lang="en-US" dirty="0" smtClean="0"/>
              <a:t> </a:t>
            </a:r>
            <a:r>
              <a:rPr lang="en-US" dirty="0" err="1" smtClean="0"/>
              <a:t>profesor</a:t>
            </a:r>
            <a:r>
              <a:rPr lang="en-US" dirty="0" smtClean="0"/>
              <a:t> </a:t>
            </a:r>
            <a:r>
              <a:rPr lang="en-US" dirty="0" err="1" smtClean="0"/>
              <a:t>Silberstien</a:t>
            </a:r>
            <a:r>
              <a:rPr lang="en-US" dirty="0" smtClean="0"/>
              <a:t/>
            </a:r>
            <a:br>
              <a:rPr lang="en-US" dirty="0" smtClean="0"/>
            </a:br>
            <a:r>
              <a:rPr lang="en-US" dirty="0" smtClean="0"/>
              <a:t>Ex: </a:t>
            </a:r>
            <a:r>
              <a:rPr lang="en-US" dirty="0" err="1" smtClean="0"/>
              <a:t>Esperenza</a:t>
            </a:r>
            <a:r>
              <a:rPr lang="en-US" dirty="0" smtClean="0"/>
              <a:t>, les </a:t>
            </a:r>
            <a:r>
              <a:rPr lang="en-US" dirty="0" err="1" smtClean="0"/>
              <a:t>presento</a:t>
            </a:r>
            <a:r>
              <a:rPr lang="en-US" dirty="0" smtClean="0"/>
              <a:t> </a:t>
            </a:r>
            <a:r>
              <a:rPr lang="en-US" b="1" i="1" dirty="0" smtClean="0"/>
              <a:t>al</a:t>
            </a:r>
            <a:r>
              <a:rPr lang="en-US" dirty="0" smtClean="0"/>
              <a:t> </a:t>
            </a:r>
            <a:r>
              <a:rPr lang="en-US" dirty="0" err="1" smtClean="0"/>
              <a:t>señor</a:t>
            </a:r>
            <a:r>
              <a:rPr lang="en-US" dirty="0" smtClean="0"/>
              <a:t> </a:t>
            </a:r>
            <a:r>
              <a:rPr lang="en-US" dirty="0" err="1" smtClean="0"/>
              <a:t>Mostaza</a:t>
            </a:r>
            <a:endParaRPr lang="en-US" b="1" dirty="0"/>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3938521"/>
          </a:xfrm>
        </p:spPr>
        <p:txBody>
          <a:bodyPr/>
          <a:lstStyle/>
          <a:p>
            <a:r>
              <a:rPr lang="en-US" dirty="0" smtClean="0"/>
              <a:t>¿</a:t>
            </a:r>
            <a:r>
              <a:rPr lang="en-US" dirty="0" err="1" smtClean="0"/>
              <a:t>Adónde</a:t>
            </a:r>
            <a:r>
              <a:rPr lang="en-US" dirty="0" smtClean="0"/>
              <a:t> </a:t>
            </a:r>
            <a:r>
              <a:rPr lang="en-US" dirty="0" err="1"/>
              <a:t>v</a:t>
            </a:r>
            <a:r>
              <a:rPr lang="en-US" dirty="0" err="1" smtClean="0"/>
              <a:t>amos</a:t>
            </a:r>
            <a:r>
              <a:rPr lang="en-US" dirty="0" smtClean="0"/>
              <a:t>?</a:t>
            </a:r>
            <a:br>
              <a:rPr lang="en-US" dirty="0" smtClean="0"/>
            </a:b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7"/>
            <a:ext cx="8229600" cy="5022789"/>
          </a:xfrm>
        </p:spPr>
        <p:txBody>
          <a:bodyPr>
            <a:normAutofit/>
          </a:bodyPr>
          <a:lstStyle/>
          <a:p>
            <a:r>
              <a:rPr lang="en-US" dirty="0" smtClean="0"/>
              <a:t>Diego Rivera was a famous painter born in Guanajuato Mexico. He was a Communist who was actively involved in Russian politics in his adulthood. He was married to </a:t>
            </a:r>
            <a:r>
              <a:rPr lang="en-US" dirty="0" err="1" smtClean="0"/>
              <a:t>Frida</a:t>
            </a:r>
            <a:r>
              <a:rPr lang="en-US" dirty="0" smtClean="0"/>
              <a:t> Kahlo, another famous Mexican artist.</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err="1" smtClean="0"/>
              <a:t>Vamos</a:t>
            </a:r>
            <a:r>
              <a:rPr lang="en-US" dirty="0" smtClean="0"/>
              <a:t> a la </a:t>
            </a:r>
            <a:r>
              <a:rPr lang="en-US" dirty="0" err="1" smtClean="0"/>
              <a:t>cafetería</a:t>
            </a:r>
            <a:r>
              <a:rPr lang="en-US" dirty="0" smtClean="0"/>
              <a:t>.</a:t>
            </a:r>
            <a:endParaRPr lang="en-US" dirty="0"/>
          </a:p>
        </p:txBody>
      </p:sp>
      <p:sp>
        <p:nvSpPr>
          <p:cNvPr id="7" name="Content Placeholder 6"/>
          <p:cNvSpPr>
            <a:spLocks noGrp="1"/>
          </p:cNvSpPr>
          <p:nvPr>
            <p:ph idx="1"/>
          </p:nvPr>
        </p:nvSpPr>
        <p:spPr/>
        <p:txBody>
          <a:bodyPr/>
          <a:lstStyle/>
          <a:p>
            <a:endParaRPr lang="en-US"/>
          </a:p>
        </p:txBody>
      </p:sp>
      <p:pic>
        <p:nvPicPr>
          <p:cNvPr id="8" name="Picture 7"/>
          <p:cNvPicPr>
            <a:picLocks noChangeAspect="1"/>
          </p:cNvPicPr>
          <p:nvPr/>
        </p:nvPicPr>
        <p:blipFill>
          <a:blip r:embed="rId2"/>
          <a:stretch>
            <a:fillRect/>
          </a:stretch>
        </p:blipFill>
        <p:spPr>
          <a:xfrm>
            <a:off x="1905082" y="1896704"/>
            <a:ext cx="5281564" cy="4229459"/>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al </a:t>
            </a:r>
            <a:r>
              <a:rPr lang="en-US" dirty="0" err="1" smtClean="0"/>
              <a:t>banco</a:t>
            </a:r>
            <a:r>
              <a:rPr lang="en-US" dirty="0" smtClean="0"/>
              <a:t>.</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785892" y="2288559"/>
            <a:ext cx="5942850" cy="4093963"/>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al cine.</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881915" y="1600200"/>
            <a:ext cx="5304730" cy="4286222"/>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al hotel</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820430" y="2124697"/>
            <a:ext cx="5521100" cy="3908194"/>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a la </a:t>
            </a:r>
            <a:r>
              <a:rPr lang="en-US" dirty="0" err="1" smtClean="0"/>
              <a:t>biblioteca</a:t>
            </a:r>
            <a:r>
              <a:rPr lang="en-US" dirty="0" smtClean="0"/>
              <a:t>.</a:t>
            </a:r>
            <a:endParaRPr lang="en-US" dirty="0"/>
          </a:p>
        </p:txBody>
      </p:sp>
      <p:sp>
        <p:nvSpPr>
          <p:cNvPr id="3" name="Content Placeholder 2"/>
          <p:cNvSpPr>
            <a:spLocks noGrp="1"/>
          </p:cNvSpPr>
          <p:nvPr>
            <p:ph idx="1"/>
          </p:nvPr>
        </p:nvSpPr>
        <p:spPr>
          <a:xfrm>
            <a:off x="457200" y="1600201"/>
            <a:ext cx="8229600" cy="4037998"/>
          </a:xfrm>
        </p:spPr>
        <p:txBody>
          <a:bodyPr/>
          <a:lstStyle/>
          <a:p>
            <a:endParaRPr lang="en-US" dirty="0"/>
          </a:p>
        </p:txBody>
      </p:sp>
      <p:pic>
        <p:nvPicPr>
          <p:cNvPr id="4" name="Picture 3"/>
          <p:cNvPicPr>
            <a:picLocks noChangeAspect="1"/>
          </p:cNvPicPr>
          <p:nvPr/>
        </p:nvPicPr>
        <p:blipFill>
          <a:blip r:embed="rId2"/>
          <a:stretch>
            <a:fillRect/>
          </a:stretch>
        </p:blipFill>
        <p:spPr>
          <a:xfrm>
            <a:off x="1636583" y="1417638"/>
            <a:ext cx="5612015" cy="3768652"/>
          </a:xfrm>
          <a:prstGeom prst="rect">
            <a:avLst/>
          </a:prstGeom>
        </p:spPr>
      </p:pic>
      <p:sp>
        <p:nvSpPr>
          <p:cNvPr id="6" name="TextBox 5"/>
          <p:cNvSpPr txBox="1"/>
          <p:nvPr/>
        </p:nvSpPr>
        <p:spPr>
          <a:xfrm>
            <a:off x="486869" y="5870541"/>
            <a:ext cx="8193469" cy="461665"/>
          </a:xfrm>
          <a:prstGeom prst="rect">
            <a:avLst/>
          </a:prstGeom>
          <a:noFill/>
        </p:spPr>
        <p:txBody>
          <a:bodyPr wrap="none" rtlCol="0">
            <a:spAutoFit/>
          </a:bodyPr>
          <a:lstStyle/>
          <a:p>
            <a:r>
              <a:rPr lang="en-US" sz="2400" dirty="0" smtClean="0"/>
              <a:t>FYI guys, “</a:t>
            </a:r>
            <a:r>
              <a:rPr lang="en-US" sz="2400" dirty="0" err="1" smtClean="0"/>
              <a:t>libraria</a:t>
            </a:r>
            <a:r>
              <a:rPr lang="en-US" sz="2400" dirty="0" smtClean="0"/>
              <a:t>” is a book store, it can be a point of confusion.</a:t>
            </a:r>
            <a:endParaRPr lang="en-US" sz="2400" dirty="0"/>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a la </a:t>
            </a:r>
            <a:r>
              <a:rPr lang="en-US" dirty="0" err="1" smtClean="0"/>
              <a:t>escuela</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469841" y="1479501"/>
            <a:ext cx="3911405" cy="5221927"/>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Vamos</a:t>
            </a:r>
            <a:r>
              <a:rPr lang="en-US" dirty="0" smtClean="0"/>
              <a:t> al dentist</a:t>
            </a:r>
            <a:br>
              <a:rPr lang="en-US" dirty="0" smtClean="0"/>
            </a:br>
            <a:r>
              <a:rPr lang="en-US" dirty="0" smtClean="0"/>
              <a:t>					a la </a:t>
            </a:r>
            <a:r>
              <a:rPr lang="en-US" dirty="0" err="1" smtClean="0"/>
              <a:t>dentista</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175904" y="1600199"/>
            <a:ext cx="5010741" cy="5010741"/>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Vamos</a:t>
            </a:r>
            <a:r>
              <a:rPr lang="en-US" dirty="0" smtClean="0"/>
              <a:t> al </a:t>
            </a:r>
            <a:r>
              <a:rPr lang="en-US" dirty="0" err="1" smtClean="0"/>
              <a:t>médico</a:t>
            </a:r>
            <a:r>
              <a:rPr lang="en-US" dirty="0" smtClean="0"/>
              <a:t/>
            </a:r>
            <a:br>
              <a:rPr lang="en-US" dirty="0" smtClean="0"/>
            </a:br>
            <a:r>
              <a:rPr lang="en-US" dirty="0" smtClean="0"/>
              <a:t>				a la </a:t>
            </a:r>
            <a:r>
              <a:rPr lang="en-US" dirty="0" err="1" smtClean="0"/>
              <a:t>médica</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521815" y="1600200"/>
            <a:ext cx="6191438" cy="4120121"/>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a la </a:t>
            </a:r>
            <a:r>
              <a:rPr lang="en-US" dirty="0" err="1" smtClean="0"/>
              <a:t>oficina</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212045" y="1600200"/>
            <a:ext cx="6841955" cy="4553010"/>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al </a:t>
            </a:r>
            <a:r>
              <a:rPr lang="en-US" dirty="0" err="1" smtClean="0"/>
              <a:t>parque</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716346" y="1417638"/>
            <a:ext cx="5671650" cy="4248263"/>
          </a:xfrm>
          <a:prstGeom prst="rect">
            <a:avLst/>
          </a:prstGeom>
        </p:spPr>
      </p:pic>
      <p:sp>
        <p:nvSpPr>
          <p:cNvPr id="5" name="TextBox 4"/>
          <p:cNvSpPr txBox="1"/>
          <p:nvPr/>
        </p:nvSpPr>
        <p:spPr>
          <a:xfrm>
            <a:off x="2013500" y="5665901"/>
            <a:ext cx="4769154" cy="523220"/>
          </a:xfrm>
          <a:prstGeom prst="rect">
            <a:avLst/>
          </a:prstGeom>
          <a:noFill/>
        </p:spPr>
        <p:txBody>
          <a:bodyPr wrap="none" rtlCol="0">
            <a:spAutoFit/>
          </a:bodyPr>
          <a:lstStyle/>
          <a:p>
            <a:r>
              <a:rPr lang="en-US" sz="2800" dirty="0" smtClean="0"/>
              <a:t>El </a:t>
            </a:r>
            <a:r>
              <a:rPr lang="en-US" sz="2800" dirty="0" err="1" smtClean="0"/>
              <a:t>Parque</a:t>
            </a:r>
            <a:r>
              <a:rPr lang="en-US" sz="2800" dirty="0" smtClean="0"/>
              <a:t> central en </a:t>
            </a:r>
            <a:r>
              <a:rPr lang="en-US" sz="2800" dirty="0" err="1" smtClean="0"/>
              <a:t>nueva</a:t>
            </a:r>
            <a:r>
              <a:rPr lang="en-US" sz="2800" dirty="0" smtClean="0"/>
              <a:t> </a:t>
            </a:r>
            <a:r>
              <a:rPr lang="en-US" sz="2800" dirty="0" err="1" smtClean="0"/>
              <a:t>york</a:t>
            </a:r>
            <a:endParaRPr lang="en-US" sz="2800" dirty="0"/>
          </a:p>
        </p:txBody>
      </p:sp>
      <p:sp>
        <p:nvSpPr>
          <p:cNvPr id="7" name="TextBox 6"/>
          <p:cNvSpPr txBox="1"/>
          <p:nvPr/>
        </p:nvSpPr>
        <p:spPr>
          <a:xfrm>
            <a:off x="686812" y="6388274"/>
            <a:ext cx="1966629" cy="369332"/>
          </a:xfrm>
          <a:prstGeom prst="rect">
            <a:avLst/>
          </a:prstGeom>
          <a:noFill/>
        </p:spPr>
        <p:txBody>
          <a:bodyPr wrap="none" rtlCol="0">
            <a:spAutoFit/>
          </a:bodyPr>
          <a:lstStyle/>
          <a:p>
            <a:r>
              <a:rPr lang="en-US" dirty="0" smtClean="0"/>
              <a:t>Exercise 19 Pg. 101</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endParaRPr lang="en-US"/>
          </a:p>
        </p:txBody>
      </p:sp>
      <p:sp>
        <p:nvSpPr>
          <p:cNvPr id="10" name="Content Placeholder 9"/>
          <p:cNvSpPr>
            <a:spLocks noGrp="1"/>
          </p:cNvSpPr>
          <p:nvPr>
            <p:ph idx="1"/>
          </p:nvPr>
        </p:nvSpPr>
        <p:spPr/>
        <p:txBody>
          <a:bodyPr/>
          <a:lstStyle/>
          <a:p>
            <a:endParaRPr lang="en-US"/>
          </a:p>
        </p:txBody>
      </p:sp>
      <p:sp>
        <p:nvSpPr>
          <p:cNvPr id="11" name="Text Placeholder 10"/>
          <p:cNvSpPr>
            <a:spLocks noGrp="1"/>
          </p:cNvSpPr>
          <p:nvPr>
            <p:ph type="body" sz="half" idx="2"/>
          </p:nvPr>
        </p:nvSpPr>
        <p:spPr/>
        <p:txBody>
          <a:bodyPr>
            <a:normAutofit/>
          </a:bodyPr>
          <a:lstStyle/>
          <a:p>
            <a:r>
              <a:rPr lang="en-US" sz="2800" dirty="0" smtClean="0"/>
              <a:t>Diego Rivera and his wife the artist </a:t>
            </a:r>
            <a:r>
              <a:rPr lang="en-US" sz="2800" dirty="0" err="1" smtClean="0"/>
              <a:t>Frida</a:t>
            </a:r>
            <a:r>
              <a:rPr lang="en-US" sz="2800" dirty="0" smtClean="0"/>
              <a:t> Kahlo.</a:t>
            </a:r>
            <a:endParaRPr lang="en-US" sz="2800" dirty="0"/>
          </a:p>
        </p:txBody>
      </p:sp>
      <p:pic>
        <p:nvPicPr>
          <p:cNvPr id="5" name="Picture 4"/>
          <p:cNvPicPr>
            <a:picLocks noChangeAspect="1"/>
          </p:cNvPicPr>
          <p:nvPr/>
        </p:nvPicPr>
        <p:blipFill>
          <a:blip r:embed="rId2"/>
          <a:stretch>
            <a:fillRect/>
          </a:stretch>
        </p:blipFill>
        <p:spPr>
          <a:xfrm>
            <a:off x="3922242" y="273050"/>
            <a:ext cx="4348596" cy="5710278"/>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7"/>
            <a:ext cx="8229600" cy="3504813"/>
          </a:xfrm>
        </p:spPr>
        <p:txBody>
          <a:bodyPr/>
          <a:lstStyle/>
          <a:p>
            <a:r>
              <a:rPr lang="en-US" dirty="0" smtClean="0"/>
              <a:t>¿</a:t>
            </a:r>
            <a:r>
              <a:rPr lang="en-US" dirty="0" err="1" smtClean="0"/>
              <a:t>Cómo</a:t>
            </a:r>
            <a:r>
              <a:rPr lang="en-US" dirty="0" smtClean="0"/>
              <a:t> </a:t>
            </a:r>
            <a:r>
              <a:rPr lang="en-US" dirty="0" err="1" smtClean="0"/>
              <a:t>vamos</a:t>
            </a:r>
            <a:r>
              <a:rPr lang="en-US" dirty="0" smtClean="0"/>
              <a:t>?</a:t>
            </a:r>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Vamos</a:t>
            </a:r>
            <a:r>
              <a:rPr lang="en-US" dirty="0" smtClean="0"/>
              <a:t> en </a:t>
            </a:r>
            <a:r>
              <a:rPr lang="en-US" dirty="0" err="1" smtClean="0"/>
              <a:t>carro/coche</a:t>
            </a:r>
            <a:r>
              <a:rPr lang="en-US" dirty="0" smtClean="0"/>
              <a:t>.</a:t>
            </a:r>
            <a:endParaRPr lang="en-US" dirty="0"/>
          </a:p>
        </p:txBody>
      </p:sp>
      <p:sp>
        <p:nvSpPr>
          <p:cNvPr id="4" name="Content Placeholder 3"/>
          <p:cNvSpPr>
            <a:spLocks noGrp="1"/>
          </p:cNvSpPr>
          <p:nvPr>
            <p:ph idx="1"/>
          </p:nvPr>
        </p:nvSpPr>
        <p:spPr/>
        <p:txBody>
          <a:bodyPr/>
          <a:lstStyle/>
          <a:p>
            <a:endParaRPr lang="en-US" dirty="0" smtClean="0">
              <a:hlinkClick r:id="rId2"/>
            </a:endParaRPr>
          </a:p>
          <a:p>
            <a:endParaRPr lang="en-US" dirty="0" smtClean="0"/>
          </a:p>
          <a:p>
            <a:pPr>
              <a:buNone/>
            </a:pPr>
            <a:endParaRPr lang="en-US" dirty="0"/>
          </a:p>
        </p:txBody>
      </p:sp>
      <p:pic>
        <p:nvPicPr>
          <p:cNvPr id="10" name="Picture 9" descr="images.jpg"/>
          <p:cNvPicPr>
            <a:picLocks noChangeAspect="1"/>
          </p:cNvPicPr>
          <p:nvPr/>
        </p:nvPicPr>
        <p:blipFill>
          <a:blip r:embed="rId3"/>
          <a:stretch>
            <a:fillRect/>
          </a:stretch>
        </p:blipFill>
        <p:spPr>
          <a:xfrm>
            <a:off x="2927350" y="2197100"/>
            <a:ext cx="3289300" cy="246380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en </a:t>
            </a:r>
            <a:r>
              <a:rPr lang="en-US" dirty="0" err="1" smtClean="0"/>
              <a:t>autobús</a:t>
            </a:r>
            <a:endParaRPr lang="en-US" dirty="0"/>
          </a:p>
        </p:txBody>
      </p:sp>
      <p:pic>
        <p:nvPicPr>
          <p:cNvPr id="4" name="Content Placeholder 3" descr="images.jpg"/>
          <p:cNvPicPr>
            <a:picLocks noGrp="1" noChangeAspect="1"/>
          </p:cNvPicPr>
          <p:nvPr>
            <p:ph idx="1"/>
          </p:nvPr>
        </p:nvPicPr>
        <p:blipFill>
          <a:blip r:embed="rId2"/>
          <a:srcRect l="-4549" r="-4549"/>
          <a:stretch>
            <a:fillRect/>
          </a:stretch>
        </p:blipFill>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en </a:t>
            </a:r>
            <a:r>
              <a:rPr lang="en-US" dirty="0" err="1" smtClean="0"/>
              <a:t>bicicleta</a:t>
            </a:r>
            <a:r>
              <a:rPr lang="en-US" dirty="0" smtClean="0"/>
              <a:t>.</a:t>
            </a:r>
            <a:endParaRPr lang="en-US" dirty="0"/>
          </a:p>
        </p:txBody>
      </p:sp>
      <p:sp>
        <p:nvSpPr>
          <p:cNvPr id="3" name="Content Placeholder 2"/>
          <p:cNvSpPr>
            <a:spLocks noGrp="1"/>
          </p:cNvSpPr>
          <p:nvPr>
            <p:ph idx="1"/>
          </p:nvPr>
        </p:nvSpPr>
        <p:spPr/>
        <p:txBody>
          <a:bodyPr/>
          <a:lstStyle/>
          <a:p>
            <a:endParaRPr lang="en-US" dirty="0" smtClean="0">
              <a:hlinkClick r:id="rId2"/>
            </a:endParaRPr>
          </a:p>
          <a:p>
            <a:pPr>
              <a:buNone/>
            </a:pPr>
            <a:endParaRPr lang="en-US" dirty="0"/>
          </a:p>
        </p:txBody>
      </p:sp>
      <p:pic>
        <p:nvPicPr>
          <p:cNvPr id="4" name="Picture 3"/>
          <p:cNvPicPr>
            <a:picLocks noChangeAspect="1"/>
          </p:cNvPicPr>
          <p:nvPr/>
        </p:nvPicPr>
        <p:blipFill>
          <a:blip r:embed="rId3"/>
          <a:stretch>
            <a:fillRect/>
          </a:stretch>
        </p:blipFill>
        <p:spPr>
          <a:xfrm>
            <a:off x="1951681" y="1417638"/>
            <a:ext cx="5389850" cy="538985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en </a:t>
            </a:r>
            <a:r>
              <a:rPr lang="en-US" dirty="0" err="1" smtClean="0"/>
              <a:t>moto(cicleta</a:t>
            </a:r>
            <a:r>
              <a:rPr lang="en-US" dirty="0" smtClean="0"/>
              <a:t>)</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868987" y="1417638"/>
            <a:ext cx="6880332" cy="5160249"/>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en </a:t>
            </a:r>
            <a:r>
              <a:rPr lang="en-US" dirty="0" err="1" smtClean="0"/>
              <a:t>tren</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483935" y="1417638"/>
            <a:ext cx="6604000" cy="482600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a pie</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731323" y="1206500"/>
            <a:ext cx="4140200" cy="565150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en </a:t>
            </a:r>
            <a:r>
              <a:rPr lang="en-US" dirty="0" err="1" smtClean="0"/>
              <a:t>avión</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106849" y="1417638"/>
            <a:ext cx="6369125" cy="4239007"/>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en metro</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168491" y="2013858"/>
            <a:ext cx="5080000" cy="3810000"/>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en </a:t>
            </a:r>
            <a:r>
              <a:rPr lang="en-US" dirty="0" err="1" smtClean="0"/>
              <a:t>barco</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771646" y="2116042"/>
            <a:ext cx="5802211" cy="368296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7"/>
            <a:ext cx="8229600" cy="6153527"/>
          </a:xfrm>
        </p:spPr>
        <p:txBody>
          <a:bodyPr>
            <a:normAutofit fontScale="90000"/>
          </a:bodyPr>
          <a:lstStyle/>
          <a:p>
            <a:r>
              <a:rPr lang="en-US" dirty="0"/>
              <a:t>Between 1932 and 1933, he completed a famous series of twenty-seven fresco panels entitled </a:t>
            </a:r>
            <a:r>
              <a:rPr lang="en-US" u="sng" dirty="0" smtClean="0"/>
              <a:t>Detroit Industry</a:t>
            </a:r>
            <a:r>
              <a:rPr lang="en-US" dirty="0" smtClean="0"/>
              <a:t> in the inner courtyard of the Detroit Institute of Arts. During the McCarthy era of the 1950’s, a sign was placed in front of the painting declaring its politics to be “detestable”</a:t>
            </a:r>
            <a:endParaRPr lang="en-US" u="sng" dirty="0"/>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a </a:t>
            </a:r>
            <a:r>
              <a:rPr lang="en-US" dirty="0" err="1" smtClean="0"/>
              <a:t>caballo</a:t>
            </a:r>
            <a:endParaRPr lang="en-US" dirty="0"/>
          </a:p>
        </p:txBody>
      </p:sp>
      <p:sp>
        <p:nvSpPr>
          <p:cNvPr id="3" name="Content Placeholder 2"/>
          <p:cNvSpPr>
            <a:spLocks noGrp="1"/>
          </p:cNvSpPr>
          <p:nvPr>
            <p:ph idx="1"/>
          </p:nvPr>
        </p:nvSpPr>
        <p:spPr/>
        <p:txBody>
          <a:bodyPr/>
          <a:lstStyle/>
          <a:p>
            <a:pPr>
              <a:buNone/>
            </a:pPr>
            <a:endParaRPr lang="en-US" dirty="0"/>
          </a:p>
        </p:txBody>
      </p:sp>
      <p:pic>
        <p:nvPicPr>
          <p:cNvPr id="4" name="Picture 3"/>
          <p:cNvPicPr>
            <a:picLocks noChangeAspect="1"/>
          </p:cNvPicPr>
          <p:nvPr/>
        </p:nvPicPr>
        <p:blipFill>
          <a:blip r:embed="rId2"/>
          <a:stretch>
            <a:fillRect/>
          </a:stretch>
        </p:blipFill>
        <p:spPr>
          <a:xfrm>
            <a:off x="1789977" y="1171619"/>
            <a:ext cx="5830346" cy="5035299"/>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en taxi</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943205" y="1417638"/>
            <a:ext cx="7256250" cy="4707924"/>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Vamos</a:t>
            </a:r>
            <a:r>
              <a:rPr lang="en-US" dirty="0" smtClean="0"/>
              <a:t> en camion</a:t>
            </a:r>
            <a:endParaRPr lang="en-US" dirty="0"/>
          </a:p>
        </p:txBody>
      </p:sp>
      <p:sp>
        <p:nvSpPr>
          <p:cNvPr id="3" name="Content Placeholder 2"/>
          <p:cNvSpPr>
            <a:spLocks noGrp="1"/>
          </p:cNvSpPr>
          <p:nvPr>
            <p:ph idx="1"/>
          </p:nvPr>
        </p:nvSpPr>
        <p:spPr/>
        <p:txBody>
          <a:bodyPr/>
          <a:lstStyle/>
          <a:p>
            <a:pPr>
              <a:buNone/>
            </a:pPr>
            <a:endParaRPr lang="en-US" dirty="0"/>
          </a:p>
        </p:txBody>
      </p:sp>
      <p:pic>
        <p:nvPicPr>
          <p:cNvPr id="4" name="Picture 3"/>
          <p:cNvPicPr>
            <a:picLocks noChangeAspect="1"/>
          </p:cNvPicPr>
          <p:nvPr/>
        </p:nvPicPr>
        <p:blipFill>
          <a:blip r:embed="rId2"/>
          <a:stretch>
            <a:fillRect/>
          </a:stretch>
        </p:blipFill>
        <p:spPr>
          <a:xfrm>
            <a:off x="929414" y="1218048"/>
            <a:ext cx="6799327" cy="5099495"/>
          </a:xfrm>
          <a:prstGeom prst="rect">
            <a:avLst/>
          </a:prstGeom>
        </p:spPr>
      </p:pic>
      <p:sp>
        <p:nvSpPr>
          <p:cNvPr id="7" name="TextBox 6"/>
          <p:cNvSpPr txBox="1"/>
          <p:nvPr/>
        </p:nvSpPr>
        <p:spPr>
          <a:xfrm>
            <a:off x="929414" y="6317543"/>
            <a:ext cx="2024225" cy="369332"/>
          </a:xfrm>
          <a:prstGeom prst="rect">
            <a:avLst/>
          </a:prstGeom>
          <a:noFill/>
        </p:spPr>
        <p:txBody>
          <a:bodyPr wrap="none" rtlCol="0">
            <a:spAutoFit/>
          </a:bodyPr>
          <a:lstStyle/>
          <a:p>
            <a:r>
              <a:rPr lang="en-US" dirty="0" smtClean="0"/>
              <a:t>Exercise 22, Pg. </a:t>
            </a:r>
            <a:r>
              <a:rPr lang="en-US" smtClean="0"/>
              <a:t>104</a:t>
            </a:r>
            <a:endParaRPr lang="en-US" dirty="0"/>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3628730"/>
          </a:xfrm>
        </p:spPr>
        <p:txBody>
          <a:bodyPr>
            <a:normAutofit/>
          </a:bodyPr>
          <a:lstStyle/>
          <a:p>
            <a:r>
              <a:rPr lang="en-US" dirty="0" err="1" smtClean="0"/>
              <a:t>Otras</a:t>
            </a:r>
            <a:r>
              <a:rPr lang="en-US" dirty="0" smtClean="0"/>
              <a:t> </a:t>
            </a:r>
            <a:r>
              <a:rPr lang="en-US" dirty="0" err="1" smtClean="0"/>
              <a:t>Palabras</a:t>
            </a:r>
            <a:r>
              <a:rPr lang="en-US" dirty="0" smtClean="0"/>
              <a:t/>
            </a:r>
            <a:br>
              <a:rPr lang="en-US" dirty="0" smtClean="0"/>
            </a:br>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274637"/>
            <a:ext cx="8229600" cy="5022789"/>
          </a:xfrm>
        </p:spPr>
        <p:txBody>
          <a:bodyPr/>
          <a:lstStyle/>
          <a:p>
            <a:r>
              <a:rPr lang="en-US" b="1" i="1" u="sng" dirty="0" err="1" smtClean="0"/>
              <a:t>Sabes</a:t>
            </a:r>
            <a:r>
              <a:rPr lang="en-US" dirty="0" smtClean="0"/>
              <a:t> </a:t>
            </a:r>
            <a:r>
              <a:rPr lang="en-US" dirty="0" err="1" smtClean="0"/>
              <a:t>que</a:t>
            </a:r>
            <a:r>
              <a:rPr lang="en-US" dirty="0" smtClean="0"/>
              <a:t> hay </a:t>
            </a:r>
            <a:r>
              <a:rPr lang="en-US" dirty="0" err="1" smtClean="0"/>
              <a:t>una</a:t>
            </a:r>
            <a:r>
              <a:rPr lang="en-US" dirty="0" smtClean="0"/>
              <a:t> fiesta </a:t>
            </a:r>
            <a:r>
              <a:rPr lang="en-US" dirty="0" err="1" smtClean="0"/>
              <a:t>esta</a:t>
            </a:r>
            <a:r>
              <a:rPr lang="en-US" dirty="0" smtClean="0"/>
              <a:t> </a:t>
            </a:r>
            <a:r>
              <a:rPr lang="en-US" dirty="0" err="1" smtClean="0"/>
              <a:t>noche</a:t>
            </a:r>
            <a:r>
              <a:rPr lang="en-US" dirty="0" smtClean="0"/>
              <a:t>?</a:t>
            </a:r>
            <a:br>
              <a:rPr lang="en-US" dirty="0" smtClean="0"/>
            </a:br>
            <a:r>
              <a:rPr lang="en-US" dirty="0" smtClean="0"/>
              <a:t>Did </a:t>
            </a:r>
            <a:r>
              <a:rPr lang="en-US" b="1" i="1" u="sng" dirty="0" smtClean="0"/>
              <a:t>you know </a:t>
            </a:r>
            <a:r>
              <a:rPr lang="en-US" dirty="0" smtClean="0"/>
              <a:t>there is a party tonight?</a:t>
            </a:r>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4960831"/>
          </a:xfrm>
        </p:spPr>
        <p:txBody>
          <a:bodyPr/>
          <a:lstStyle/>
          <a:p>
            <a:r>
              <a:rPr lang="en-US" b="1" i="1" u="sng" dirty="0" err="1" smtClean="0"/>
              <a:t>Quiero</a:t>
            </a:r>
            <a:r>
              <a:rPr lang="en-US" dirty="0" smtClean="0"/>
              <a:t> </a:t>
            </a:r>
            <a:r>
              <a:rPr lang="en-US" dirty="0" err="1" smtClean="0"/>
              <a:t>ir</a:t>
            </a:r>
            <a:r>
              <a:rPr lang="en-US" dirty="0" smtClean="0"/>
              <a:t> a la fiesta </a:t>
            </a:r>
            <a:r>
              <a:rPr lang="en-US" dirty="0" err="1" smtClean="0"/>
              <a:t>esta</a:t>
            </a:r>
            <a:r>
              <a:rPr lang="en-US" dirty="0" smtClean="0"/>
              <a:t> </a:t>
            </a:r>
            <a:r>
              <a:rPr lang="en-US" dirty="0" err="1" smtClean="0"/>
              <a:t>noche</a:t>
            </a:r>
            <a:r>
              <a:rPr lang="en-US" dirty="0" smtClean="0"/>
              <a:t/>
            </a:r>
            <a:br>
              <a:rPr lang="en-US" dirty="0" smtClean="0"/>
            </a:br>
            <a:r>
              <a:rPr lang="en-US" b="1" i="1" u="sng" dirty="0" smtClean="0"/>
              <a:t>I want </a:t>
            </a:r>
            <a:r>
              <a:rPr lang="en-US" dirty="0" smtClean="0"/>
              <a:t>to go to the party tonight</a:t>
            </a:r>
            <a:endParaRPr lang="en-US" dirty="0"/>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229600" cy="6660390"/>
          </a:xfrm>
        </p:spPr>
        <p:txBody>
          <a:bodyPr>
            <a:normAutofit fontScale="90000"/>
          </a:bodyPr>
          <a:lstStyle/>
          <a:p>
            <a:r>
              <a:rPr lang="en-US" sz="3111" dirty="0" smtClean="0"/>
              <a:t/>
            </a:r>
            <a:br>
              <a:rPr lang="en-US" sz="3111" dirty="0" smtClean="0"/>
            </a:br>
            <a:r>
              <a:rPr lang="en-US" sz="3111" dirty="0" smtClean="0"/>
              <a:t/>
            </a:r>
            <a:br>
              <a:rPr lang="en-US" sz="3111" dirty="0" smtClean="0"/>
            </a:br>
            <a:r>
              <a:rPr lang="en-US" sz="3111" dirty="0" smtClean="0"/>
              <a:t/>
            </a:r>
            <a:br>
              <a:rPr lang="en-US" sz="3111" dirty="0" smtClean="0"/>
            </a:br>
            <a:r>
              <a:rPr lang="en-US" sz="3111" dirty="0" smtClean="0"/>
              <a:t/>
            </a:r>
            <a:br>
              <a:rPr lang="en-US" sz="3111" dirty="0" smtClean="0"/>
            </a:br>
            <a:r>
              <a:rPr lang="en-US" sz="3111" dirty="0" smtClean="0"/>
              <a:t/>
            </a:r>
            <a:br>
              <a:rPr lang="en-US" sz="3111" dirty="0" smtClean="0"/>
            </a:br>
            <a:r>
              <a:rPr lang="en-US" sz="3111" dirty="0" smtClean="0"/>
              <a:t/>
            </a:r>
            <a:br>
              <a:rPr lang="en-US" sz="3111" dirty="0" smtClean="0"/>
            </a:br>
            <a:r>
              <a:rPr lang="en-US" sz="2667" dirty="0" smtClean="0"/>
              <a:t>¿</a:t>
            </a:r>
            <a:r>
              <a:rPr lang="en-US" sz="2667" dirty="0" err="1" smtClean="0"/>
              <a:t>Dond</a:t>
            </a:r>
            <a:r>
              <a:rPr lang="en-US" sz="2667" dirty="0" err="1" smtClean="0"/>
              <a:t>é</a:t>
            </a:r>
            <a:r>
              <a:rPr lang="en-US" sz="2667" dirty="0" smtClean="0"/>
              <a:t> vas </a:t>
            </a:r>
            <a:r>
              <a:rPr lang="en-US" sz="2667" dirty="0" err="1" smtClean="0"/>
              <a:t>esta</a:t>
            </a:r>
            <a:r>
              <a:rPr lang="en-US" sz="2667" dirty="0" smtClean="0"/>
              <a:t> fin de </a:t>
            </a:r>
            <a:r>
              <a:rPr lang="en-US" sz="2667" dirty="0" err="1" smtClean="0"/>
              <a:t>semana</a:t>
            </a:r>
            <a:r>
              <a:rPr lang="en-US" sz="2667" dirty="0" smtClean="0"/>
              <a:t>?</a:t>
            </a:r>
            <a:br>
              <a:rPr lang="en-US" sz="2667" dirty="0" smtClean="0"/>
            </a:br>
            <a:r>
              <a:rPr lang="en-US" sz="2667" dirty="0" smtClean="0"/>
              <a:t>El </a:t>
            </a:r>
            <a:r>
              <a:rPr lang="en-US" sz="2667" dirty="0" err="1" smtClean="0"/>
              <a:t>banco</a:t>
            </a:r>
            <a:r>
              <a:rPr lang="en-US" sz="2667" dirty="0" smtClean="0"/>
              <a:t/>
            </a:r>
            <a:br>
              <a:rPr lang="en-US" sz="2667" dirty="0" smtClean="0"/>
            </a:br>
            <a:r>
              <a:rPr lang="en-US" sz="2667" dirty="0" smtClean="0"/>
              <a:t>el cine</a:t>
            </a:r>
            <a:br>
              <a:rPr lang="en-US" sz="2667" dirty="0" smtClean="0"/>
            </a:br>
            <a:r>
              <a:rPr lang="en-US" sz="2667" dirty="0" smtClean="0"/>
              <a:t>el hotel</a:t>
            </a:r>
            <a:br>
              <a:rPr lang="en-US" sz="2667" dirty="0" smtClean="0"/>
            </a:br>
            <a:r>
              <a:rPr lang="en-US" sz="2667" dirty="0" smtClean="0"/>
              <a:t>la </a:t>
            </a:r>
            <a:r>
              <a:rPr lang="en-US" sz="2667" dirty="0" err="1" smtClean="0"/>
              <a:t>biblioteca</a:t>
            </a:r>
            <a:r>
              <a:rPr lang="en-US" sz="2667" dirty="0" smtClean="0"/>
              <a:t/>
            </a:r>
            <a:br>
              <a:rPr lang="en-US" sz="2667" dirty="0" smtClean="0"/>
            </a:br>
            <a:r>
              <a:rPr lang="en-US" sz="2667" dirty="0" smtClean="0"/>
              <a:t>la </a:t>
            </a:r>
            <a:r>
              <a:rPr lang="en-US" sz="2667" dirty="0" err="1" smtClean="0"/>
              <a:t>escuela</a:t>
            </a:r>
            <a:r>
              <a:rPr lang="en-US" sz="2667" dirty="0" smtClean="0"/>
              <a:t/>
            </a:r>
            <a:br>
              <a:rPr lang="en-US" sz="2667" dirty="0" smtClean="0"/>
            </a:br>
            <a:r>
              <a:rPr lang="en-US" sz="2667" dirty="0" smtClean="0"/>
              <a:t>la </a:t>
            </a:r>
            <a:r>
              <a:rPr lang="en-US" sz="2667" dirty="0" err="1" smtClean="0"/>
              <a:t>dentista</a:t>
            </a:r>
            <a:r>
              <a:rPr lang="en-US" sz="2667" dirty="0" smtClean="0"/>
              <a:t/>
            </a:r>
            <a:br>
              <a:rPr lang="en-US" sz="2667" dirty="0" smtClean="0"/>
            </a:br>
            <a:r>
              <a:rPr lang="en-US" sz="2667" dirty="0" smtClean="0"/>
              <a:t>el medico</a:t>
            </a:r>
            <a:br>
              <a:rPr lang="en-US" sz="2667" dirty="0" smtClean="0"/>
            </a:br>
            <a:r>
              <a:rPr lang="en-US" sz="2667" dirty="0" smtClean="0"/>
              <a:t>el </a:t>
            </a:r>
            <a:r>
              <a:rPr lang="en-US" sz="2667" dirty="0" err="1" smtClean="0"/>
              <a:t>parque</a:t>
            </a:r>
            <a:r>
              <a:rPr lang="en-US" sz="2667" dirty="0" smtClean="0"/>
              <a:t/>
            </a:r>
            <a:br>
              <a:rPr lang="en-US" sz="2667" dirty="0" smtClean="0"/>
            </a:br>
            <a:r>
              <a:rPr lang="en-US" sz="2667" dirty="0" smtClean="0"/>
              <a:t/>
            </a:r>
            <a:br>
              <a:rPr lang="en-US" sz="2667" dirty="0" smtClean="0"/>
            </a:br>
            <a:r>
              <a:rPr lang="en-US" sz="2667" dirty="0" smtClean="0"/>
              <a:t>¿</a:t>
            </a:r>
            <a:r>
              <a:rPr lang="en-US" sz="2667" dirty="0" err="1" smtClean="0"/>
              <a:t>Cómo</a:t>
            </a:r>
            <a:r>
              <a:rPr lang="en-US" sz="2667" dirty="0" smtClean="0"/>
              <a:t> vas?</a:t>
            </a:r>
            <a:br>
              <a:rPr lang="en-US" sz="2667" dirty="0" smtClean="0"/>
            </a:br>
            <a:r>
              <a:rPr lang="en-US" sz="2667" dirty="0" smtClean="0"/>
              <a:t>En </a:t>
            </a:r>
            <a:r>
              <a:rPr lang="en-US" sz="2667" dirty="0" err="1" smtClean="0"/>
              <a:t>carro</a:t>
            </a:r>
            <a:r>
              <a:rPr lang="en-US" sz="2667" dirty="0" smtClean="0"/>
              <a:t/>
            </a:r>
            <a:br>
              <a:rPr lang="en-US" sz="2667" dirty="0" smtClean="0"/>
            </a:br>
            <a:r>
              <a:rPr lang="en-US" sz="2667" dirty="0" smtClean="0"/>
              <a:t>en autobus</a:t>
            </a:r>
            <a:br>
              <a:rPr lang="en-US" sz="2667" dirty="0" smtClean="0"/>
            </a:br>
            <a:r>
              <a:rPr lang="en-US" sz="2667" dirty="0" smtClean="0"/>
              <a:t>en </a:t>
            </a:r>
            <a:r>
              <a:rPr lang="en-US" sz="2667" dirty="0" err="1" smtClean="0"/>
              <a:t>bicicletta</a:t>
            </a:r>
            <a:r>
              <a:rPr lang="en-US" sz="2667" dirty="0" smtClean="0"/>
              <a:t/>
            </a:r>
            <a:br>
              <a:rPr lang="en-US" sz="2667" dirty="0" smtClean="0"/>
            </a:br>
            <a:r>
              <a:rPr lang="en-US" sz="2667" dirty="0" smtClean="0"/>
              <a:t>en </a:t>
            </a:r>
            <a:r>
              <a:rPr lang="en-US" sz="2667" dirty="0" err="1" smtClean="0"/>
              <a:t>moto</a:t>
            </a:r>
            <a:r>
              <a:rPr lang="en-US" sz="2667" dirty="0" smtClean="0"/>
              <a:t/>
            </a:r>
            <a:br>
              <a:rPr lang="en-US" sz="2667" dirty="0" smtClean="0"/>
            </a:br>
            <a:r>
              <a:rPr lang="en-US" sz="2667" dirty="0" smtClean="0"/>
              <a:t>en </a:t>
            </a:r>
            <a:r>
              <a:rPr lang="en-US" sz="2667" dirty="0" err="1" smtClean="0"/>
              <a:t>tren</a:t>
            </a:r>
            <a:r>
              <a:rPr lang="en-US" sz="2667" dirty="0" smtClean="0"/>
              <a:t/>
            </a:r>
            <a:br>
              <a:rPr lang="en-US" sz="2667" dirty="0" smtClean="0"/>
            </a:br>
            <a:r>
              <a:rPr lang="en-US" sz="2667" dirty="0" smtClean="0"/>
              <a:t>a pie</a:t>
            </a:r>
            <a:br>
              <a:rPr lang="en-US" sz="2667" dirty="0" smtClean="0"/>
            </a:br>
            <a:r>
              <a:rPr lang="en-US" sz="2667" dirty="0" smtClean="0"/>
              <a:t>en </a:t>
            </a:r>
            <a:r>
              <a:rPr lang="en-US" sz="2667" dirty="0" err="1" smtClean="0"/>
              <a:t>avión</a:t>
            </a:r>
            <a:r>
              <a:rPr lang="en-US" sz="2667" dirty="0" smtClean="0"/>
              <a:t/>
            </a:r>
            <a:br>
              <a:rPr lang="en-US" sz="2667"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4" name="Content Placeholder 3"/>
          <p:cNvSpPr>
            <a:spLocks noGrp="1"/>
          </p:cNvSpPr>
          <p:nvPr>
            <p:ph idx="1"/>
          </p:nvPr>
        </p:nvSpPr>
        <p:spPr/>
        <p:txBody>
          <a:bodyPr/>
          <a:lstStyle/>
          <a:p>
            <a:endParaRPr lang="en-US"/>
          </a:p>
        </p:txBody>
      </p:sp>
      <p:pic>
        <p:nvPicPr>
          <p:cNvPr id="6" name="Picture 5"/>
          <p:cNvPicPr>
            <a:picLocks noChangeAspect="1"/>
          </p:cNvPicPr>
          <p:nvPr/>
        </p:nvPicPr>
        <p:blipFill>
          <a:blip r:embed="rId2"/>
          <a:stretch>
            <a:fillRect/>
          </a:stretch>
        </p:blipFill>
        <p:spPr>
          <a:xfrm>
            <a:off x="-462583" y="0"/>
            <a:ext cx="9953251" cy="703575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025272" y="1052623"/>
            <a:ext cx="6920308" cy="5073540"/>
          </a:xfrm>
          <a:prstGeom prst="rect">
            <a:avLst/>
          </a:prstGeom>
        </p:spPr>
      </p:pic>
      <p:sp>
        <p:nvSpPr>
          <p:cNvPr id="6" name="TextBox 5"/>
          <p:cNvSpPr txBox="1"/>
          <p:nvPr/>
        </p:nvSpPr>
        <p:spPr>
          <a:xfrm>
            <a:off x="1025272" y="6388274"/>
            <a:ext cx="3108543" cy="369332"/>
          </a:xfrm>
          <a:prstGeom prst="rect">
            <a:avLst/>
          </a:prstGeom>
          <a:noFill/>
        </p:spPr>
        <p:txBody>
          <a:bodyPr wrap="none" rtlCol="0">
            <a:spAutoFit/>
          </a:bodyPr>
          <a:lstStyle/>
          <a:p>
            <a:r>
              <a:rPr lang="en-US" dirty="0" smtClean="0"/>
              <a:t>Read about Diego Rivera Pg. 94</a:t>
            </a:r>
            <a:endParaRPr lang="en-US" dirty="0"/>
          </a:p>
        </p:txBody>
      </p:sp>
    </p:spTree>
  </p:cSld>
  <p:clrMapOvr>
    <a:masterClrMapping/>
  </p:clrMapOvr>
</p:sld>
</file>

<file path=ppt/theme/theme1.xml><?xml version="1.0" encoding="utf-8"?>
<a:theme xmlns:a="http://schemas.openxmlformats.org/drawingml/2006/main" name="Office Theme">
  <a:themeElements>
    <a:clrScheme name="Advantage">
      <a:dk1>
        <a:sysClr val="windowText" lastClr="000000"/>
      </a:dk1>
      <a:lt1>
        <a:sysClr val="window" lastClr="FFFFFF"/>
      </a:lt1>
      <a:dk2>
        <a:srgbClr val="2B142D"/>
      </a:dk2>
      <a:lt2>
        <a:srgbClr val="C3AFCC"/>
      </a:lt2>
      <a:accent1>
        <a:srgbClr val="663366"/>
      </a:accent1>
      <a:accent2>
        <a:srgbClr val="330F42"/>
      </a:accent2>
      <a:accent3>
        <a:srgbClr val="666699"/>
      </a:accent3>
      <a:accent4>
        <a:srgbClr val="999966"/>
      </a:accent4>
      <a:accent5>
        <a:srgbClr val="F7901E"/>
      </a:accent5>
      <a:accent6>
        <a:srgbClr val="A3A101"/>
      </a:accent6>
      <a:hlink>
        <a:srgbClr val="BC5FBC"/>
      </a:hlink>
      <a:folHlink>
        <a:srgbClr val="9775A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268</TotalTime>
  <Words>1405</Words>
  <Application>Microsoft Macintosh PowerPoint</Application>
  <PresentationFormat>On-screen Show (4:3)</PresentationFormat>
  <Paragraphs>94</Paragraphs>
  <Slides>76</Slides>
  <Notes>0</Notes>
  <HiddenSlides>0</HiddenSlides>
  <MMClips>0</MMClips>
  <ScaleCrop>false</ScaleCrop>
  <HeadingPairs>
    <vt:vector size="4" baseType="variant">
      <vt:variant>
        <vt:lpstr>Design Template</vt:lpstr>
      </vt:variant>
      <vt:variant>
        <vt:i4>1</vt:i4>
      </vt:variant>
      <vt:variant>
        <vt:lpstr>Slide Titles</vt:lpstr>
      </vt:variant>
      <vt:variant>
        <vt:i4>76</vt:i4>
      </vt:variant>
    </vt:vector>
  </HeadingPairs>
  <TitlesOfParts>
    <vt:vector size="77" baseType="lpstr">
      <vt:lpstr>Office Theme</vt:lpstr>
      <vt:lpstr>Presentaciones</vt:lpstr>
      <vt:lpstr>Soooo… how do I respond to this?  ✔Mucho Gusto ✔Tanto Gusto ✔El gusto es mío ✔Encantado (boys only) ✔Encantada (girls only)  </vt:lpstr>
      <vt:lpstr>Por ejemplo:</vt:lpstr>
      <vt:lpstr>Slide 4</vt:lpstr>
      <vt:lpstr>Diego Rivera was a famous painter born in Guanajuato Mexico. He was a Communist who was actively involved in Russian politics in his adulthood. He was married to Frida Kahlo, another famous Mexican artist.</vt:lpstr>
      <vt:lpstr>Slide 6</vt:lpstr>
      <vt:lpstr>Between 1932 and 1933, he completed a famous series of twenty-seven fresco panels entitled Detroit Industry in the inner courtyard of the Detroit Institute of Arts. During the McCarthy era of the 1950’s, a sign was placed in front of the painting declaring its politics to be “detestable”</vt:lpstr>
      <vt:lpstr>Slide 8</vt:lpstr>
      <vt:lpstr>Slide 9</vt:lpstr>
      <vt:lpstr> ¿Question Review? Cómo estás?How are you? Cuál es tu mochilla?Which one is your backpack Cuando es la fiesta?When is the party? Cuanto es?How much is it? Cuantos hay?How many are there? Dónde está ella?Where is she? Qué es?What is it? Quién es de México?Who is from Mexico? Quiénes son ellos?Who are they? Por qué está él allí? Why is he here? </vt:lpstr>
      <vt:lpstr>There are a few different ways to ask a question in Spanish 1. Place the subject BEFORE the verb  (it usually comes after in a statement)  Ex: Elmo está en la fiesta¿Está Elmo en la fiesta?</vt:lpstr>
      <vt:lpstr>2. Upward intonation…aka, just put a question mark at the end (don’t do this on tests kiddies, it doesn’t count)  Ex. Hay una fiesta en mi casa¿Hey una fiesta en mi casa? </vt:lpstr>
      <vt:lpstr>3. Add a “tag word” at the end, like ¿no? or ¿verdad?, equivalent to the English: Right? Don’t you? Isnt she? Ex: ¿Ella va a la fiesta, no?</vt:lpstr>
      <vt:lpstr>Which word goes there again??...</vt:lpstr>
      <vt:lpstr>¿De________ es ella?</vt:lpstr>
      <vt:lpstr>De dónde es ella</vt:lpstr>
      <vt:lpstr>¿________ es ella? ¿Simpática?</vt:lpstr>
      <vt:lpstr>¿Cómo es ella? Simpática?</vt:lpstr>
      <vt:lpstr>¿________ se llama Ud.?</vt:lpstr>
      <vt:lpstr>¿Cómo se llama Ud.?</vt:lpstr>
      <vt:lpstr>¿________ va a la fiesta?</vt:lpstr>
      <vt:lpstr>¿Quién va a la fiesta?</vt:lpstr>
      <vt:lpstr>¿_______ no vamos as la fiesta?</vt:lpstr>
      <vt:lpstr>¿Por qué no vamos a la fiesta?</vt:lpstr>
      <vt:lpstr>¿A ______ hora es la fiesta?</vt:lpstr>
      <vt:lpstr>¿A qué hora es la fiesta?</vt:lpstr>
      <vt:lpstr>¿______ es to numéro de teléfono?</vt:lpstr>
      <vt:lpstr>¿Cuál es tu número de teléfono?</vt:lpstr>
      <vt:lpstr>¿_____ quiere decir la palabra fiesta?</vt:lpstr>
      <vt:lpstr>¿Qué quiere decir la palabra fiesta?</vt:lpstr>
      <vt:lpstr>Let’s do a little practice making sentences…</vt:lpstr>
      <vt:lpstr>Estudiar- to study Español- Spanish Yo- I Muchos- Many/a lot Por- For Horas- Hours  I study Spanish for a long time.</vt:lpstr>
      <vt:lpstr>Yo estudio español por muchas horas</vt:lpstr>
      <vt:lpstr>Tener- To have Bolígrafo- Pen Rojo-Red Azule-Blue Cuaderno- Notebook Nosotros- We Siete- seven Cinco- five  We have seven blue pens and five red notebooks</vt:lpstr>
      <vt:lpstr>Tenemos siete bolígrafos azules y cinco cuadernos rojos</vt:lpstr>
      <vt:lpstr>Biología- Biology Tú- You Dos- two A-AT Tener- To have Martes- Tuesday Jueves- Thursday You have biology on Tuesdays and Thursdays at 2:00</vt:lpstr>
      <vt:lpstr>Tú tienes la biología los martes y los jueves a las dos </vt:lpstr>
      <vt:lpstr>OK, let’s try with words you do not know yet… It always follows the same rules.</vt:lpstr>
      <vt:lpstr>Amigo-Friend Cine-Movie theatre Al- To the El- the Caminar- To Walk Juntos- together The friends walk to the park together</vt:lpstr>
      <vt:lpstr>Los amigos caminan al cine juntos</vt:lpstr>
      <vt:lpstr>El- The Cantar- To Sing Felíz- Happy Bañera- Bathtub Él- He Canción- Song En- In  He sings happy songs in the bathtub</vt:lpstr>
      <vt:lpstr>Él canta canciónes felíces en la bañera.</vt:lpstr>
      <vt:lpstr>Another irregular verb. I hope you’re excited! </vt:lpstr>
      <vt:lpstr>IR– to go  YoVoy   NosotrosVamos TúVas   VosotrosVais Él/Ella/Ud.Va         Ellos/Ellas/Uds.Van  </vt:lpstr>
      <vt:lpstr>The Verb ir is usually followed by the preposition a  Ex: “Yo voy a una fiesta este fin de semana”  </vt:lpstr>
      <vt:lpstr>The prepositions a and de both contract in front of el a + el = al de + el = del Ex: voy a⏎el hotel Voy al hotel Ex: Te presento a⏎el amigo de⏎el estudiante  Te presento al amigo del estudiante nuevo I am presenting you to the friend of the new student </vt:lpstr>
      <vt:lpstr>Little side note: when you talk to someone with a title, use the appropriate title of respect  Ex: ¡Hola Srta. Petrucci, español es mi clase favorita!  But, when speaking about someone with a title, use the definate article:  la, el, las, or los Ex: La Srta. Petrucci es mi profesora favorita</vt:lpstr>
      <vt:lpstr>That means, if you use a or de, you must contract them Ex: Es la clase del profesor Silberstien Ex: Esperenza, les presento al señor Mostaza</vt:lpstr>
      <vt:lpstr>¿Adónde vamos? </vt:lpstr>
      <vt:lpstr>Vamos a la cafetería.</vt:lpstr>
      <vt:lpstr>Vamos al banco.</vt:lpstr>
      <vt:lpstr>Vamos al cine.</vt:lpstr>
      <vt:lpstr>Vamos al hotel</vt:lpstr>
      <vt:lpstr>Vamos a la biblioteca.</vt:lpstr>
      <vt:lpstr>Vamos a la escuela</vt:lpstr>
      <vt:lpstr>Vamos al dentist      a la dentista</vt:lpstr>
      <vt:lpstr>Vamos al médico     a la médica</vt:lpstr>
      <vt:lpstr>Vamos a la oficina</vt:lpstr>
      <vt:lpstr>Vamos al parque</vt:lpstr>
      <vt:lpstr>¿Cómo vamos?</vt:lpstr>
      <vt:lpstr>Vamos en carro/coche.</vt:lpstr>
      <vt:lpstr>Vamos en autobús</vt:lpstr>
      <vt:lpstr>Vamos en bicicleta.</vt:lpstr>
      <vt:lpstr>Vamos en moto(cicleta)</vt:lpstr>
      <vt:lpstr>Vamos en tren</vt:lpstr>
      <vt:lpstr>Vamos a pie</vt:lpstr>
      <vt:lpstr>Vamos en avión</vt:lpstr>
      <vt:lpstr>Vamos en metro</vt:lpstr>
      <vt:lpstr>Vamos en barco</vt:lpstr>
      <vt:lpstr>Vamos a caballo</vt:lpstr>
      <vt:lpstr>Vamos en taxi</vt:lpstr>
      <vt:lpstr>Vamos en camion</vt:lpstr>
      <vt:lpstr>Otras Palabras </vt:lpstr>
      <vt:lpstr>Sabes que hay una fiesta esta noche? Did you know there is a party tonight?</vt:lpstr>
      <vt:lpstr>Quiero ir a la fiesta esta noche I want to go to the party tonight</vt:lpstr>
      <vt:lpstr>      ¿Dondé vas esta fin de semana? El banco el cine el hotel la biblioteca la escuela la dentista el medico el parque  ¿Cómo vas? En carro en autobus en bicicletta en moto en tren a pie en avión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Presentaciones</dc:title>
  <dc:creator>Frankel Jewish Academy</dc:creator>
  <cp:lastModifiedBy>Frankel Jewish Academy</cp:lastModifiedBy>
  <cp:revision>13</cp:revision>
  <dcterms:created xsi:type="dcterms:W3CDTF">2011-11-23T13:58:09Z</dcterms:created>
  <dcterms:modified xsi:type="dcterms:W3CDTF">2011-11-23T14:08:13Z</dcterms:modified>
</cp:coreProperties>
</file>